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FreightNeo Pro" panose="020B0604020202020204" charset="0"/>
      <p:regular r:id="rId19"/>
    </p:embeddedFont>
    <p:embeddedFont>
      <p:font typeface="Superclarendon" panose="020B0604020202020204" charset="0"/>
      <p:regular r:id="rId20"/>
    </p:embeddedFont>
    <p:embeddedFont>
      <p:font typeface="Visby CF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0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39611" y="7024498"/>
            <a:ext cx="5181789" cy="5181789"/>
          </a:xfrm>
          <a:custGeom>
            <a:avLst/>
            <a:gdLst/>
            <a:ahLst/>
            <a:cxnLst/>
            <a:rect l="l" t="t" r="r" b="b"/>
            <a:pathLst>
              <a:path w="5181789" h="5181789">
                <a:moveTo>
                  <a:pt x="0" y="0"/>
                </a:moveTo>
                <a:lnTo>
                  <a:pt x="5181789" y="0"/>
                </a:lnTo>
                <a:lnTo>
                  <a:pt x="5181789" y="5181789"/>
                </a:lnTo>
                <a:lnTo>
                  <a:pt x="0" y="5181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396210" y="5680710"/>
            <a:ext cx="5177790" cy="5177790"/>
          </a:xfrm>
          <a:custGeom>
            <a:avLst/>
            <a:gdLst/>
            <a:ahLst/>
            <a:cxnLst/>
            <a:rect l="l" t="t" r="r" b="b"/>
            <a:pathLst>
              <a:path w="5177790" h="5177790">
                <a:moveTo>
                  <a:pt x="0" y="0"/>
                </a:moveTo>
                <a:lnTo>
                  <a:pt x="5177790" y="0"/>
                </a:lnTo>
                <a:lnTo>
                  <a:pt x="5177790" y="5177790"/>
                </a:lnTo>
                <a:lnTo>
                  <a:pt x="0" y="51777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21094" y="1028700"/>
            <a:ext cx="15245812" cy="2912961"/>
          </a:xfrm>
          <a:custGeom>
            <a:avLst/>
            <a:gdLst/>
            <a:ahLst/>
            <a:cxnLst/>
            <a:rect l="l" t="t" r="r" b="b"/>
            <a:pathLst>
              <a:path w="15245812" h="2912961">
                <a:moveTo>
                  <a:pt x="0" y="0"/>
                </a:moveTo>
                <a:lnTo>
                  <a:pt x="15245812" y="0"/>
                </a:lnTo>
                <a:lnTo>
                  <a:pt x="15245812" y="2912961"/>
                </a:lnTo>
                <a:lnTo>
                  <a:pt x="0" y="29129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4075991"/>
            <a:ext cx="16230600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1E417B"/>
                </a:solidFill>
                <a:latin typeface="FreightNeo Pro"/>
                <a:ea typeface="FreightNeo Pro"/>
                <a:cs typeface="FreightNeo Pro"/>
                <a:sym typeface="FreightNeo Pro"/>
              </a:rPr>
              <a:t>Area Agency on Aging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5654802"/>
            <a:ext cx="18288000" cy="1369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1E417B"/>
                </a:solidFill>
                <a:latin typeface="FreightNeo Pro"/>
                <a:ea typeface="FreightNeo Pro"/>
                <a:cs typeface="FreightNeo Pro"/>
                <a:sym typeface="FreightNeo Pro"/>
              </a:rPr>
              <a:t>Trauma-Informed Self-Care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835" y="402665"/>
            <a:ext cx="6082929" cy="1252070"/>
          </a:xfrm>
          <a:custGeom>
            <a:avLst/>
            <a:gdLst/>
            <a:ahLst/>
            <a:cxnLst/>
            <a:rect l="l" t="t" r="r" b="b"/>
            <a:pathLst>
              <a:path w="6082929" h="1252070">
                <a:moveTo>
                  <a:pt x="0" y="0"/>
                </a:moveTo>
                <a:lnTo>
                  <a:pt x="6082929" y="0"/>
                </a:lnTo>
                <a:lnTo>
                  <a:pt x="6082929" y="1252070"/>
                </a:lnTo>
                <a:lnTo>
                  <a:pt x="0" y="125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39611" y="7024498"/>
            <a:ext cx="5181789" cy="5181789"/>
          </a:xfrm>
          <a:custGeom>
            <a:avLst/>
            <a:gdLst/>
            <a:ahLst/>
            <a:cxnLst/>
            <a:rect l="l" t="t" r="r" b="b"/>
            <a:pathLst>
              <a:path w="5181789" h="5181789">
                <a:moveTo>
                  <a:pt x="0" y="0"/>
                </a:moveTo>
                <a:lnTo>
                  <a:pt x="5181789" y="0"/>
                </a:lnTo>
                <a:lnTo>
                  <a:pt x="5181789" y="5181789"/>
                </a:lnTo>
                <a:lnTo>
                  <a:pt x="0" y="5181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396210" y="5680710"/>
            <a:ext cx="5177790" cy="5177790"/>
          </a:xfrm>
          <a:custGeom>
            <a:avLst/>
            <a:gdLst/>
            <a:ahLst/>
            <a:cxnLst/>
            <a:rect l="l" t="t" r="r" b="b"/>
            <a:pathLst>
              <a:path w="5177790" h="5177790">
                <a:moveTo>
                  <a:pt x="0" y="0"/>
                </a:moveTo>
                <a:lnTo>
                  <a:pt x="5177790" y="0"/>
                </a:lnTo>
                <a:lnTo>
                  <a:pt x="5177790" y="5177790"/>
                </a:lnTo>
                <a:lnTo>
                  <a:pt x="0" y="5177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260345" y="1408113"/>
            <a:ext cx="8531285" cy="8545769"/>
          </a:xfrm>
          <a:custGeom>
            <a:avLst/>
            <a:gdLst/>
            <a:ahLst/>
            <a:cxnLst/>
            <a:rect l="l" t="t" r="r" b="b"/>
            <a:pathLst>
              <a:path w="8531285" h="8545769">
                <a:moveTo>
                  <a:pt x="0" y="0"/>
                </a:moveTo>
                <a:lnTo>
                  <a:pt x="8531285" y="0"/>
                </a:lnTo>
                <a:lnTo>
                  <a:pt x="8531285" y="8545769"/>
                </a:lnTo>
                <a:lnTo>
                  <a:pt x="0" y="85457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492713" y="288365"/>
            <a:ext cx="7471172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CC6464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Barriers to Self-Care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1791" y="1852929"/>
            <a:ext cx="8629513" cy="7588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0" lvl="1" indent="-334640" algn="l">
              <a:lnSpc>
                <a:spcPts val="4339"/>
              </a:lnSpc>
              <a:buFont typeface="Arial"/>
              <a:buChar char="•"/>
            </a:pPr>
            <a:r>
              <a:rPr lang="en-US" sz="3099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Within Yourself: We need to something now, not take time out for bubble baths!</a:t>
            </a:r>
          </a:p>
          <a:p>
            <a:pPr marL="669280" lvl="1" indent="-334640" algn="l">
              <a:lnSpc>
                <a:spcPts val="4339"/>
              </a:lnSpc>
              <a:buFont typeface="Arial"/>
              <a:buChar char="•"/>
            </a:pPr>
            <a:r>
              <a:rPr lang="en-US" sz="3099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Your Close Relationships: Terrible things are happening to people, I need to focus on them, not me.</a:t>
            </a:r>
          </a:p>
          <a:p>
            <a:pPr marL="669280" lvl="1" indent="-334640" algn="l">
              <a:lnSpc>
                <a:spcPts val="4339"/>
              </a:lnSpc>
              <a:buFont typeface="Arial"/>
              <a:buChar char="•"/>
            </a:pPr>
            <a:r>
              <a:rPr lang="en-US" sz="3099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Your Community or Institutions: My community is suffering, and I just can’t slow down right now.</a:t>
            </a:r>
          </a:p>
          <a:p>
            <a:pPr marL="669280" lvl="1" indent="-334640" algn="l">
              <a:lnSpc>
                <a:spcPts val="4339"/>
              </a:lnSpc>
              <a:buFont typeface="Arial"/>
              <a:buChar char="•"/>
            </a:pPr>
            <a:r>
              <a:rPr lang="en-US" sz="3099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The World and Your Wider Culture: I’m finally realizing how much people like me - and the systems that privilege us - are part of the problem. I don’t deserve self care. Everyone looking out for number one is what got us into this mess.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09547" y="9215771"/>
            <a:ext cx="6101596" cy="692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1E417B"/>
                </a:solidFill>
                <a:latin typeface="Visby CF"/>
                <a:ea typeface="Visby CF"/>
                <a:cs typeface="Visby CF"/>
                <a:sym typeface="Visby CF"/>
              </a:rPr>
              <a:t>Hell Yeah Self-Care! A Trauma-Informed Workbook</a:t>
            </a:r>
          </a:p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1E417B"/>
                </a:solidFill>
                <a:latin typeface="Visby CF"/>
                <a:ea typeface="Visby CF"/>
                <a:cs typeface="Visby CF"/>
                <a:sym typeface="Visby CF"/>
              </a:rPr>
              <a:t>Alex </a:t>
            </a:r>
            <a:r>
              <a:rPr lang="en-US" sz="1999" dirty="0" err="1">
                <a:solidFill>
                  <a:srgbClr val="1E417B"/>
                </a:solidFill>
                <a:latin typeface="Visby CF"/>
                <a:ea typeface="Visby CF"/>
                <a:cs typeface="Visby CF"/>
                <a:sym typeface="Visby CF"/>
              </a:rPr>
              <a:t>Iantaffi</a:t>
            </a:r>
            <a:r>
              <a:rPr lang="en-US" sz="1999" dirty="0">
                <a:solidFill>
                  <a:srgbClr val="1E417B"/>
                </a:solidFill>
                <a:latin typeface="Visby CF"/>
                <a:ea typeface="Visby CF"/>
                <a:cs typeface="Visby CF"/>
                <a:sym typeface="Visby CF"/>
              </a:rPr>
              <a:t> and Meg-John Barker (2021)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835" y="402665"/>
            <a:ext cx="6082929" cy="1252070"/>
          </a:xfrm>
          <a:custGeom>
            <a:avLst/>
            <a:gdLst/>
            <a:ahLst/>
            <a:cxnLst/>
            <a:rect l="l" t="t" r="r" b="b"/>
            <a:pathLst>
              <a:path w="6082929" h="1252070">
                <a:moveTo>
                  <a:pt x="0" y="0"/>
                </a:moveTo>
                <a:lnTo>
                  <a:pt x="6082929" y="0"/>
                </a:lnTo>
                <a:lnTo>
                  <a:pt x="6082929" y="1252070"/>
                </a:lnTo>
                <a:lnTo>
                  <a:pt x="0" y="125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39611" y="7024498"/>
            <a:ext cx="5181789" cy="5181789"/>
          </a:xfrm>
          <a:custGeom>
            <a:avLst/>
            <a:gdLst/>
            <a:ahLst/>
            <a:cxnLst/>
            <a:rect l="l" t="t" r="r" b="b"/>
            <a:pathLst>
              <a:path w="5181789" h="5181789">
                <a:moveTo>
                  <a:pt x="0" y="0"/>
                </a:moveTo>
                <a:lnTo>
                  <a:pt x="5181789" y="0"/>
                </a:lnTo>
                <a:lnTo>
                  <a:pt x="5181789" y="5181789"/>
                </a:lnTo>
                <a:lnTo>
                  <a:pt x="0" y="5181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396210" y="5680710"/>
            <a:ext cx="5177790" cy="5177790"/>
          </a:xfrm>
          <a:custGeom>
            <a:avLst/>
            <a:gdLst/>
            <a:ahLst/>
            <a:cxnLst/>
            <a:rect l="l" t="t" r="r" b="b"/>
            <a:pathLst>
              <a:path w="5177790" h="5177790">
                <a:moveTo>
                  <a:pt x="0" y="0"/>
                </a:moveTo>
                <a:lnTo>
                  <a:pt x="5177790" y="0"/>
                </a:lnTo>
                <a:lnTo>
                  <a:pt x="5177790" y="5177790"/>
                </a:lnTo>
                <a:lnTo>
                  <a:pt x="0" y="5177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474601" y="2041270"/>
            <a:ext cx="11338799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CC6464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Challenge Barriers to Self-Care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26991" y="3323970"/>
            <a:ext cx="13834017" cy="396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Caring for myself is not self-indulgence. It is an act of self-preservation and that is an act of political warfare. </a:t>
            </a:r>
          </a:p>
          <a:p>
            <a:pPr algn="l">
              <a:lnSpc>
                <a:spcPts val="4339"/>
              </a:lnSpc>
            </a:pPr>
            <a:endParaRPr lang="en-US" sz="4999">
              <a:solidFill>
                <a:srgbClr val="142035"/>
              </a:solidFill>
              <a:latin typeface="Visby CF"/>
              <a:ea typeface="Visby CF"/>
              <a:cs typeface="Visby CF"/>
              <a:sym typeface="Visby CF"/>
            </a:endParaRPr>
          </a:p>
          <a:p>
            <a:pPr algn="l">
              <a:lnSpc>
                <a:spcPts val="6299"/>
              </a:lnSpc>
            </a:pPr>
            <a:r>
              <a:rPr lang="en-US" sz="4499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-Audre Lorde, American Writer and Professor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93201" y="9269317"/>
            <a:ext cx="6101596" cy="692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1E417B"/>
                </a:solidFill>
                <a:latin typeface="Visby CF"/>
                <a:ea typeface="Visby CF"/>
                <a:cs typeface="Visby CF"/>
                <a:sym typeface="Visby CF"/>
              </a:rPr>
              <a:t>Hell Yeah Self-Care! A Trauma-Informed Workbook</a:t>
            </a:r>
          </a:p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1E417B"/>
                </a:solidFill>
                <a:latin typeface="Visby CF"/>
                <a:ea typeface="Visby CF"/>
                <a:cs typeface="Visby CF"/>
                <a:sym typeface="Visby CF"/>
              </a:rPr>
              <a:t>Alex </a:t>
            </a:r>
            <a:r>
              <a:rPr lang="en-US" sz="1999" dirty="0" err="1">
                <a:solidFill>
                  <a:srgbClr val="1E417B"/>
                </a:solidFill>
                <a:latin typeface="Visby CF"/>
                <a:ea typeface="Visby CF"/>
                <a:cs typeface="Visby CF"/>
                <a:sym typeface="Visby CF"/>
              </a:rPr>
              <a:t>Iantaffi</a:t>
            </a:r>
            <a:r>
              <a:rPr lang="en-US" sz="1999" dirty="0">
                <a:solidFill>
                  <a:srgbClr val="1E417B"/>
                </a:solidFill>
                <a:latin typeface="Visby CF"/>
                <a:ea typeface="Visby CF"/>
                <a:cs typeface="Visby CF"/>
                <a:sym typeface="Visby CF"/>
              </a:rPr>
              <a:t> and Meg-John Barker (2021)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835" y="402665"/>
            <a:ext cx="6082929" cy="1252070"/>
          </a:xfrm>
          <a:custGeom>
            <a:avLst/>
            <a:gdLst/>
            <a:ahLst/>
            <a:cxnLst/>
            <a:rect l="l" t="t" r="r" b="b"/>
            <a:pathLst>
              <a:path w="6082929" h="1252070">
                <a:moveTo>
                  <a:pt x="0" y="0"/>
                </a:moveTo>
                <a:lnTo>
                  <a:pt x="6082929" y="0"/>
                </a:lnTo>
                <a:lnTo>
                  <a:pt x="6082929" y="1252070"/>
                </a:lnTo>
                <a:lnTo>
                  <a:pt x="0" y="125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39611" y="7024498"/>
            <a:ext cx="5181789" cy="5181789"/>
          </a:xfrm>
          <a:custGeom>
            <a:avLst/>
            <a:gdLst/>
            <a:ahLst/>
            <a:cxnLst/>
            <a:rect l="l" t="t" r="r" b="b"/>
            <a:pathLst>
              <a:path w="5181789" h="5181789">
                <a:moveTo>
                  <a:pt x="0" y="0"/>
                </a:moveTo>
                <a:lnTo>
                  <a:pt x="5181789" y="0"/>
                </a:lnTo>
                <a:lnTo>
                  <a:pt x="5181789" y="5181789"/>
                </a:lnTo>
                <a:lnTo>
                  <a:pt x="0" y="5181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396210" y="5680710"/>
            <a:ext cx="5177790" cy="5177790"/>
          </a:xfrm>
          <a:custGeom>
            <a:avLst/>
            <a:gdLst/>
            <a:ahLst/>
            <a:cxnLst/>
            <a:rect l="l" t="t" r="r" b="b"/>
            <a:pathLst>
              <a:path w="5177790" h="5177790">
                <a:moveTo>
                  <a:pt x="0" y="0"/>
                </a:moveTo>
                <a:lnTo>
                  <a:pt x="5177790" y="0"/>
                </a:lnTo>
                <a:lnTo>
                  <a:pt x="5177790" y="5177790"/>
                </a:lnTo>
                <a:lnTo>
                  <a:pt x="0" y="5177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751189" y="2016405"/>
            <a:ext cx="8785622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CC6464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Self-Care for Awareness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270250"/>
            <a:ext cx="16230600" cy="570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9"/>
              </a:lnSpc>
            </a:pPr>
            <a:r>
              <a:rPr lang="en-US" sz="4699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Goal: Being attuned to one’s needs, limits, emotions, and resources; practicing self-acceptance </a:t>
            </a:r>
          </a:p>
          <a:p>
            <a:pPr marL="1014729" lvl="1" indent="-507364" algn="l">
              <a:lnSpc>
                <a:spcPts val="6579"/>
              </a:lnSpc>
              <a:buFont typeface="Arial"/>
              <a:buChar char="•"/>
            </a:pPr>
            <a:r>
              <a:rPr lang="en-US" sz="4699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Meditation: Mindfulness, Breathing, Prayer Bowl</a:t>
            </a:r>
          </a:p>
          <a:p>
            <a:pPr algn="l">
              <a:lnSpc>
                <a:spcPts val="2800"/>
              </a:lnSpc>
            </a:pPr>
            <a:endParaRPr lang="en-US" sz="4699">
              <a:solidFill>
                <a:srgbClr val="142035"/>
              </a:solidFill>
              <a:latin typeface="Visby CF"/>
              <a:ea typeface="Visby CF"/>
              <a:cs typeface="Visby CF"/>
              <a:sym typeface="Visby CF"/>
            </a:endParaRPr>
          </a:p>
          <a:p>
            <a:pPr marL="1014729" lvl="1" indent="-507364" algn="l">
              <a:lnSpc>
                <a:spcPts val="6579"/>
              </a:lnSpc>
              <a:buFont typeface="Arial"/>
              <a:buChar char="•"/>
            </a:pPr>
            <a:r>
              <a:rPr lang="en-US" sz="4699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Journaling: Write about feelings and experiences</a:t>
            </a:r>
          </a:p>
          <a:p>
            <a:pPr algn="l">
              <a:lnSpc>
                <a:spcPts val="2800"/>
              </a:lnSpc>
            </a:pPr>
            <a:endParaRPr lang="en-US" sz="4699">
              <a:solidFill>
                <a:srgbClr val="142035"/>
              </a:solidFill>
              <a:latin typeface="Visby CF"/>
              <a:ea typeface="Visby CF"/>
              <a:cs typeface="Visby CF"/>
              <a:sym typeface="Visby CF"/>
            </a:endParaRPr>
          </a:p>
          <a:p>
            <a:pPr marL="1014729" lvl="1" indent="-507364" algn="l">
              <a:lnSpc>
                <a:spcPts val="6579"/>
              </a:lnSpc>
              <a:buFont typeface="Arial"/>
              <a:buChar char="•"/>
            </a:pPr>
            <a:r>
              <a:rPr lang="en-US" sz="4699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Self-Reflection: Identify supports and triggers</a:t>
            </a:r>
          </a:p>
          <a:p>
            <a:pPr algn="l">
              <a:lnSpc>
                <a:spcPts val="6999"/>
              </a:lnSpc>
            </a:pPr>
            <a:endParaRPr lang="en-US" sz="4699">
              <a:solidFill>
                <a:srgbClr val="142035"/>
              </a:solidFill>
              <a:latin typeface="Visby CF"/>
              <a:ea typeface="Visby CF"/>
              <a:cs typeface="Visby CF"/>
              <a:sym typeface="Visby C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835" y="402665"/>
            <a:ext cx="6082929" cy="1252070"/>
          </a:xfrm>
          <a:custGeom>
            <a:avLst/>
            <a:gdLst/>
            <a:ahLst/>
            <a:cxnLst/>
            <a:rect l="l" t="t" r="r" b="b"/>
            <a:pathLst>
              <a:path w="6082929" h="1252070">
                <a:moveTo>
                  <a:pt x="0" y="0"/>
                </a:moveTo>
                <a:lnTo>
                  <a:pt x="6082929" y="0"/>
                </a:lnTo>
                <a:lnTo>
                  <a:pt x="6082929" y="1252070"/>
                </a:lnTo>
                <a:lnTo>
                  <a:pt x="0" y="125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39611" y="7024498"/>
            <a:ext cx="5181789" cy="5181789"/>
          </a:xfrm>
          <a:custGeom>
            <a:avLst/>
            <a:gdLst/>
            <a:ahLst/>
            <a:cxnLst/>
            <a:rect l="l" t="t" r="r" b="b"/>
            <a:pathLst>
              <a:path w="5181789" h="5181789">
                <a:moveTo>
                  <a:pt x="0" y="0"/>
                </a:moveTo>
                <a:lnTo>
                  <a:pt x="5181789" y="0"/>
                </a:lnTo>
                <a:lnTo>
                  <a:pt x="5181789" y="5181789"/>
                </a:lnTo>
                <a:lnTo>
                  <a:pt x="0" y="5181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396210" y="5680710"/>
            <a:ext cx="5177790" cy="5177790"/>
          </a:xfrm>
          <a:custGeom>
            <a:avLst/>
            <a:gdLst/>
            <a:ahLst/>
            <a:cxnLst/>
            <a:rect l="l" t="t" r="r" b="b"/>
            <a:pathLst>
              <a:path w="5177790" h="5177790">
                <a:moveTo>
                  <a:pt x="0" y="0"/>
                </a:moveTo>
                <a:lnTo>
                  <a:pt x="5177790" y="0"/>
                </a:lnTo>
                <a:lnTo>
                  <a:pt x="5177790" y="5177790"/>
                </a:lnTo>
                <a:lnTo>
                  <a:pt x="0" y="5177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296317" y="2016405"/>
            <a:ext cx="7695367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CC6464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Self-Care for Balance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270250"/>
            <a:ext cx="16230600" cy="470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4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Goal: Maintain work/life balance; making time for work, play, and rest </a:t>
            </a:r>
          </a:p>
          <a:p>
            <a:pPr marL="993139" lvl="1" indent="-496570" algn="l">
              <a:lnSpc>
                <a:spcPts val="6439"/>
              </a:lnSpc>
              <a:buFont typeface="Arial"/>
              <a:buChar char="•"/>
            </a:pPr>
            <a:r>
              <a:rPr lang="en-US" sz="44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Health: Exercise, nutrition, sleep</a:t>
            </a:r>
          </a:p>
          <a:p>
            <a:pPr algn="l">
              <a:lnSpc>
                <a:spcPts val="2800"/>
              </a:lnSpc>
            </a:pPr>
            <a:endParaRPr lang="en-US" sz="4599" dirty="0">
              <a:solidFill>
                <a:srgbClr val="142035"/>
              </a:solidFill>
              <a:latin typeface="Visby CF"/>
              <a:ea typeface="Visby CF"/>
              <a:cs typeface="Visby CF"/>
              <a:sym typeface="Visby CF"/>
            </a:endParaRP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4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Hobbies: Engage in favorite hobbies, find new hobbies</a:t>
            </a:r>
          </a:p>
          <a:p>
            <a:pPr algn="l">
              <a:lnSpc>
                <a:spcPts val="2800"/>
              </a:lnSpc>
            </a:pPr>
            <a:endParaRPr lang="en-US" sz="4500" dirty="0">
              <a:solidFill>
                <a:srgbClr val="142035"/>
              </a:solidFill>
              <a:latin typeface="Visby CF"/>
              <a:ea typeface="Visby CF"/>
              <a:cs typeface="Visby CF"/>
              <a:sym typeface="Visby CF"/>
            </a:endParaRP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4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Time Management: Schedule breaks, meal prep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835" y="402665"/>
            <a:ext cx="6082929" cy="1252070"/>
          </a:xfrm>
          <a:custGeom>
            <a:avLst/>
            <a:gdLst/>
            <a:ahLst/>
            <a:cxnLst/>
            <a:rect l="l" t="t" r="r" b="b"/>
            <a:pathLst>
              <a:path w="6082929" h="1252070">
                <a:moveTo>
                  <a:pt x="0" y="0"/>
                </a:moveTo>
                <a:lnTo>
                  <a:pt x="6082929" y="0"/>
                </a:lnTo>
                <a:lnTo>
                  <a:pt x="6082929" y="1252070"/>
                </a:lnTo>
                <a:lnTo>
                  <a:pt x="0" y="125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39611" y="7024498"/>
            <a:ext cx="5181789" cy="5181789"/>
          </a:xfrm>
          <a:custGeom>
            <a:avLst/>
            <a:gdLst/>
            <a:ahLst/>
            <a:cxnLst/>
            <a:rect l="l" t="t" r="r" b="b"/>
            <a:pathLst>
              <a:path w="5181789" h="5181789">
                <a:moveTo>
                  <a:pt x="0" y="0"/>
                </a:moveTo>
                <a:lnTo>
                  <a:pt x="5181789" y="0"/>
                </a:lnTo>
                <a:lnTo>
                  <a:pt x="5181789" y="5181789"/>
                </a:lnTo>
                <a:lnTo>
                  <a:pt x="0" y="5181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396210" y="5680710"/>
            <a:ext cx="5177790" cy="5177790"/>
          </a:xfrm>
          <a:custGeom>
            <a:avLst/>
            <a:gdLst/>
            <a:ahLst/>
            <a:cxnLst/>
            <a:rect l="l" t="t" r="r" b="b"/>
            <a:pathLst>
              <a:path w="5177790" h="5177790">
                <a:moveTo>
                  <a:pt x="0" y="0"/>
                </a:moveTo>
                <a:lnTo>
                  <a:pt x="5177790" y="0"/>
                </a:lnTo>
                <a:lnTo>
                  <a:pt x="5177790" y="5177790"/>
                </a:lnTo>
                <a:lnTo>
                  <a:pt x="0" y="5177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715946" y="2016405"/>
            <a:ext cx="8856107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CC6464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Self-Care for Connection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270250"/>
            <a:ext cx="16230600" cy="482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9"/>
              </a:lnSpc>
            </a:pPr>
            <a:r>
              <a:rPr lang="en-US" sz="4699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Goal: Maintaining supportive relationships</a:t>
            </a:r>
          </a:p>
          <a:p>
            <a:pPr marL="1014729" lvl="1" indent="-507364" algn="l">
              <a:lnSpc>
                <a:spcPts val="6579"/>
              </a:lnSpc>
              <a:buFont typeface="Arial"/>
              <a:buChar char="•"/>
            </a:pPr>
            <a:r>
              <a:rPr lang="en-US" sz="4699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Friends: Coffee, game night</a:t>
            </a:r>
          </a:p>
          <a:p>
            <a:pPr algn="l">
              <a:lnSpc>
                <a:spcPts val="2800"/>
              </a:lnSpc>
            </a:pPr>
            <a:endParaRPr lang="en-US" sz="4699">
              <a:solidFill>
                <a:srgbClr val="142035"/>
              </a:solidFill>
              <a:latin typeface="Visby CF"/>
              <a:ea typeface="Visby CF"/>
              <a:cs typeface="Visby CF"/>
              <a:sym typeface="Visby CF"/>
            </a:endParaRPr>
          </a:p>
          <a:p>
            <a:pPr marL="1014729" lvl="1" indent="-507364" algn="l">
              <a:lnSpc>
                <a:spcPts val="6579"/>
              </a:lnSpc>
              <a:buFont typeface="Arial"/>
              <a:buChar char="•"/>
            </a:pPr>
            <a:r>
              <a:rPr lang="en-US" sz="4699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Volunteer: Food pantry, animal shelter</a:t>
            </a:r>
          </a:p>
          <a:p>
            <a:pPr algn="l">
              <a:lnSpc>
                <a:spcPts val="2800"/>
              </a:lnSpc>
            </a:pPr>
            <a:endParaRPr lang="en-US" sz="4699">
              <a:solidFill>
                <a:srgbClr val="142035"/>
              </a:solidFill>
              <a:latin typeface="Visby CF"/>
              <a:ea typeface="Visby CF"/>
              <a:cs typeface="Visby CF"/>
              <a:sym typeface="Visby CF"/>
            </a:endParaRPr>
          </a:p>
          <a:p>
            <a:pPr marL="1014729" lvl="1" indent="-507364" algn="l">
              <a:lnSpc>
                <a:spcPts val="6579"/>
              </a:lnSpc>
              <a:buFont typeface="Arial"/>
              <a:buChar char="•"/>
            </a:pPr>
            <a:r>
              <a:rPr lang="en-US" sz="4699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Classes/Groups: Cooking class, book club, sports, nature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835" y="402665"/>
            <a:ext cx="6082929" cy="1252070"/>
          </a:xfrm>
          <a:custGeom>
            <a:avLst/>
            <a:gdLst/>
            <a:ahLst/>
            <a:cxnLst/>
            <a:rect l="l" t="t" r="r" b="b"/>
            <a:pathLst>
              <a:path w="6082929" h="1252070">
                <a:moveTo>
                  <a:pt x="0" y="0"/>
                </a:moveTo>
                <a:lnTo>
                  <a:pt x="6082929" y="0"/>
                </a:lnTo>
                <a:lnTo>
                  <a:pt x="6082929" y="1252070"/>
                </a:lnTo>
                <a:lnTo>
                  <a:pt x="0" y="125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39611" y="7024498"/>
            <a:ext cx="5181789" cy="5181789"/>
          </a:xfrm>
          <a:custGeom>
            <a:avLst/>
            <a:gdLst/>
            <a:ahLst/>
            <a:cxnLst/>
            <a:rect l="l" t="t" r="r" b="b"/>
            <a:pathLst>
              <a:path w="5181789" h="5181789">
                <a:moveTo>
                  <a:pt x="0" y="0"/>
                </a:moveTo>
                <a:lnTo>
                  <a:pt x="5181789" y="0"/>
                </a:lnTo>
                <a:lnTo>
                  <a:pt x="5181789" y="5181789"/>
                </a:lnTo>
                <a:lnTo>
                  <a:pt x="0" y="5181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396210" y="5680710"/>
            <a:ext cx="5177790" cy="5177790"/>
          </a:xfrm>
          <a:custGeom>
            <a:avLst/>
            <a:gdLst/>
            <a:ahLst/>
            <a:cxnLst/>
            <a:rect l="l" t="t" r="r" b="b"/>
            <a:pathLst>
              <a:path w="5177790" h="5177790">
                <a:moveTo>
                  <a:pt x="0" y="0"/>
                </a:moveTo>
                <a:lnTo>
                  <a:pt x="5177790" y="0"/>
                </a:lnTo>
                <a:lnTo>
                  <a:pt x="5177790" y="5177790"/>
                </a:lnTo>
                <a:lnTo>
                  <a:pt x="0" y="5177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143155" y="2016405"/>
            <a:ext cx="4001691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CC6464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Permission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270250"/>
            <a:ext cx="16230600" cy="528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Give yourself permission to:</a:t>
            </a:r>
          </a:p>
          <a:p>
            <a:pPr marL="1079497" lvl="1" indent="-539749" algn="l">
              <a:lnSpc>
                <a:spcPts val="6999"/>
              </a:lnSpc>
              <a:buFont typeface="Arial"/>
              <a:buChar char="•"/>
            </a:pPr>
            <a:r>
              <a:rPr lang="en-US" sz="4999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Say no to activities/events that aren’t restorative</a:t>
            </a:r>
          </a:p>
          <a:p>
            <a:pPr marL="1079497" lvl="1" indent="-539749" algn="l">
              <a:lnSpc>
                <a:spcPts val="6999"/>
              </a:lnSpc>
              <a:buFont typeface="Arial"/>
              <a:buChar char="•"/>
            </a:pPr>
            <a:r>
              <a:rPr lang="en-US" sz="4999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End relationships that keep you from thriving</a:t>
            </a:r>
          </a:p>
          <a:p>
            <a:pPr marL="1079497" lvl="1" indent="-539749" algn="l">
              <a:lnSpc>
                <a:spcPts val="6999"/>
              </a:lnSpc>
              <a:buFont typeface="Arial"/>
              <a:buChar char="•"/>
            </a:pPr>
            <a:r>
              <a:rPr lang="en-US" sz="4999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Take a social media break</a:t>
            </a:r>
          </a:p>
          <a:p>
            <a:pPr marL="1079497" lvl="1" indent="-539749" algn="l">
              <a:lnSpc>
                <a:spcPts val="6999"/>
              </a:lnSpc>
              <a:buFont typeface="Arial"/>
              <a:buChar char="•"/>
            </a:pPr>
            <a:r>
              <a:rPr lang="en-US" sz="4999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Set boundaries</a:t>
            </a:r>
          </a:p>
          <a:p>
            <a:pPr marL="1079497" lvl="1" indent="-539749" algn="l">
              <a:lnSpc>
                <a:spcPts val="6999"/>
              </a:lnSpc>
              <a:buFont typeface="Arial"/>
              <a:buChar char="•"/>
            </a:pPr>
            <a:r>
              <a:rPr lang="en-US" sz="4999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Change your mind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835" y="402665"/>
            <a:ext cx="6082929" cy="1252070"/>
          </a:xfrm>
          <a:custGeom>
            <a:avLst/>
            <a:gdLst/>
            <a:ahLst/>
            <a:cxnLst/>
            <a:rect l="l" t="t" r="r" b="b"/>
            <a:pathLst>
              <a:path w="6082929" h="1252070">
                <a:moveTo>
                  <a:pt x="0" y="0"/>
                </a:moveTo>
                <a:lnTo>
                  <a:pt x="6082929" y="0"/>
                </a:lnTo>
                <a:lnTo>
                  <a:pt x="6082929" y="1252070"/>
                </a:lnTo>
                <a:lnTo>
                  <a:pt x="0" y="125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479554" y="1957666"/>
            <a:ext cx="7328892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CC6464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Contact Information</a:t>
            </a:r>
          </a:p>
        </p:txBody>
      </p:sp>
      <p:sp>
        <p:nvSpPr>
          <p:cNvPr id="4" name="Freeform 4"/>
          <p:cNvSpPr/>
          <p:nvPr/>
        </p:nvSpPr>
        <p:spPr>
          <a:xfrm>
            <a:off x="13639611" y="7024498"/>
            <a:ext cx="5181789" cy="5181789"/>
          </a:xfrm>
          <a:custGeom>
            <a:avLst/>
            <a:gdLst/>
            <a:ahLst/>
            <a:cxnLst/>
            <a:rect l="l" t="t" r="r" b="b"/>
            <a:pathLst>
              <a:path w="5181789" h="5181789">
                <a:moveTo>
                  <a:pt x="0" y="0"/>
                </a:moveTo>
                <a:lnTo>
                  <a:pt x="5181789" y="0"/>
                </a:lnTo>
                <a:lnTo>
                  <a:pt x="5181789" y="5181789"/>
                </a:lnTo>
                <a:lnTo>
                  <a:pt x="0" y="5181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396210" y="5680710"/>
            <a:ext cx="5177790" cy="5177790"/>
          </a:xfrm>
          <a:custGeom>
            <a:avLst/>
            <a:gdLst/>
            <a:ahLst/>
            <a:cxnLst/>
            <a:rect l="l" t="t" r="r" b="b"/>
            <a:pathLst>
              <a:path w="5177790" h="5177790">
                <a:moveTo>
                  <a:pt x="0" y="0"/>
                </a:moveTo>
                <a:lnTo>
                  <a:pt x="5177790" y="0"/>
                </a:lnTo>
                <a:lnTo>
                  <a:pt x="5177790" y="5177790"/>
                </a:lnTo>
                <a:lnTo>
                  <a:pt x="0" y="5177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3423285"/>
            <a:ext cx="16230600" cy="474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Phone: (800) 369-5211</a:t>
            </a:r>
          </a:p>
          <a:p>
            <a:pPr algn="ctr">
              <a:lnSpc>
                <a:spcPts val="4900"/>
              </a:lnSpc>
            </a:pPr>
            <a:endParaRPr lang="en-US" sz="4999">
              <a:solidFill>
                <a:srgbClr val="142035"/>
              </a:solidFill>
              <a:latin typeface="Visby CF"/>
              <a:ea typeface="Visby CF"/>
              <a:cs typeface="Visby CF"/>
              <a:sym typeface="Visby CF"/>
            </a:endParaRP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Email: mpeterson@agingbest.org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rnowlin@agingbest.org</a:t>
            </a:r>
          </a:p>
          <a:p>
            <a:pPr algn="ctr">
              <a:lnSpc>
                <a:spcPts val="4900"/>
              </a:lnSpc>
            </a:pPr>
            <a:endParaRPr lang="en-US" sz="4999">
              <a:solidFill>
                <a:srgbClr val="142035"/>
              </a:solidFill>
              <a:latin typeface="Visby CF"/>
              <a:ea typeface="Visby CF"/>
              <a:cs typeface="Visby CF"/>
              <a:sym typeface="Visby CF"/>
            </a:endParaRP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Website: www.agingbest.org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835" y="402665"/>
            <a:ext cx="6082929" cy="1252070"/>
          </a:xfrm>
          <a:custGeom>
            <a:avLst/>
            <a:gdLst/>
            <a:ahLst/>
            <a:cxnLst/>
            <a:rect l="l" t="t" r="r" b="b"/>
            <a:pathLst>
              <a:path w="6082929" h="1252070">
                <a:moveTo>
                  <a:pt x="0" y="0"/>
                </a:moveTo>
                <a:lnTo>
                  <a:pt x="6082929" y="0"/>
                </a:lnTo>
                <a:lnTo>
                  <a:pt x="6082929" y="1252070"/>
                </a:lnTo>
                <a:lnTo>
                  <a:pt x="0" y="125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462873" y="3093101"/>
            <a:ext cx="13362255" cy="285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38"/>
              </a:lnSpc>
              <a:spcBef>
                <a:spcPct val="0"/>
              </a:spcBef>
            </a:pPr>
            <a:r>
              <a:rPr lang="en-US" sz="16598">
                <a:solidFill>
                  <a:srgbClr val="CC6464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Thank You</a:t>
            </a:r>
          </a:p>
        </p:txBody>
      </p:sp>
      <p:sp>
        <p:nvSpPr>
          <p:cNvPr id="4" name="Freeform 4"/>
          <p:cNvSpPr/>
          <p:nvPr/>
        </p:nvSpPr>
        <p:spPr>
          <a:xfrm>
            <a:off x="13639611" y="7024498"/>
            <a:ext cx="5181789" cy="5181789"/>
          </a:xfrm>
          <a:custGeom>
            <a:avLst/>
            <a:gdLst/>
            <a:ahLst/>
            <a:cxnLst/>
            <a:rect l="l" t="t" r="r" b="b"/>
            <a:pathLst>
              <a:path w="5181789" h="5181789">
                <a:moveTo>
                  <a:pt x="0" y="0"/>
                </a:moveTo>
                <a:lnTo>
                  <a:pt x="5181789" y="0"/>
                </a:lnTo>
                <a:lnTo>
                  <a:pt x="5181789" y="5181789"/>
                </a:lnTo>
                <a:lnTo>
                  <a:pt x="0" y="5181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396210" y="5680710"/>
            <a:ext cx="5177790" cy="5177790"/>
          </a:xfrm>
          <a:custGeom>
            <a:avLst/>
            <a:gdLst/>
            <a:ahLst/>
            <a:cxnLst/>
            <a:rect l="l" t="t" r="r" b="b"/>
            <a:pathLst>
              <a:path w="5177790" h="5177790">
                <a:moveTo>
                  <a:pt x="0" y="0"/>
                </a:moveTo>
                <a:lnTo>
                  <a:pt x="5177790" y="0"/>
                </a:lnTo>
                <a:lnTo>
                  <a:pt x="5177790" y="5177790"/>
                </a:lnTo>
                <a:lnTo>
                  <a:pt x="0" y="5177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835" y="402665"/>
            <a:ext cx="6082929" cy="1252070"/>
          </a:xfrm>
          <a:custGeom>
            <a:avLst/>
            <a:gdLst/>
            <a:ahLst/>
            <a:cxnLst/>
            <a:rect l="l" t="t" r="r" b="b"/>
            <a:pathLst>
              <a:path w="6082929" h="1252070">
                <a:moveTo>
                  <a:pt x="0" y="0"/>
                </a:moveTo>
                <a:lnTo>
                  <a:pt x="6082929" y="0"/>
                </a:lnTo>
                <a:lnTo>
                  <a:pt x="6082929" y="1252070"/>
                </a:lnTo>
                <a:lnTo>
                  <a:pt x="0" y="125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39611" y="7024498"/>
            <a:ext cx="5181789" cy="5181789"/>
          </a:xfrm>
          <a:custGeom>
            <a:avLst/>
            <a:gdLst/>
            <a:ahLst/>
            <a:cxnLst/>
            <a:rect l="l" t="t" r="r" b="b"/>
            <a:pathLst>
              <a:path w="5181789" h="5181789">
                <a:moveTo>
                  <a:pt x="0" y="0"/>
                </a:moveTo>
                <a:lnTo>
                  <a:pt x="5181789" y="0"/>
                </a:lnTo>
                <a:lnTo>
                  <a:pt x="5181789" y="5181789"/>
                </a:lnTo>
                <a:lnTo>
                  <a:pt x="0" y="5181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396210" y="5680710"/>
            <a:ext cx="5177790" cy="5177790"/>
          </a:xfrm>
          <a:custGeom>
            <a:avLst/>
            <a:gdLst/>
            <a:ahLst/>
            <a:cxnLst/>
            <a:rect l="l" t="t" r="r" b="b"/>
            <a:pathLst>
              <a:path w="5177790" h="5177790">
                <a:moveTo>
                  <a:pt x="0" y="0"/>
                </a:moveTo>
                <a:lnTo>
                  <a:pt x="5177790" y="0"/>
                </a:lnTo>
                <a:lnTo>
                  <a:pt x="5177790" y="5177790"/>
                </a:lnTo>
                <a:lnTo>
                  <a:pt x="0" y="5177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221662" y="1847020"/>
            <a:ext cx="3844677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CC6464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Presenters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27267" y="2929695"/>
            <a:ext cx="11247273" cy="592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 u="sng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Marissa Peterson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B.S. Psychology - John Carroll University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M.S. Counseling Psychology - Frostburg State University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Licensed Professional Counselor</a:t>
            </a:r>
          </a:p>
          <a:p>
            <a:pPr algn="l">
              <a:lnSpc>
                <a:spcPts val="4900"/>
              </a:lnSpc>
            </a:pPr>
            <a:endParaRPr lang="en-US" sz="3500">
              <a:solidFill>
                <a:srgbClr val="142035"/>
              </a:solidFill>
              <a:latin typeface="Visby CF"/>
              <a:ea typeface="Visby CF"/>
              <a:cs typeface="Visby CF"/>
              <a:sym typeface="Visby CF"/>
            </a:endParaRPr>
          </a:p>
          <a:p>
            <a:pPr algn="l">
              <a:lnSpc>
                <a:spcPts val="6300"/>
              </a:lnSpc>
            </a:pPr>
            <a:r>
              <a:rPr lang="en-US" sz="4500" u="sng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Rebecca Nowlin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B.A. Psychology - University of Missouri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M.Ed. Counseling - Stephens College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Licensed Professional Counselor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835" y="402665"/>
            <a:ext cx="6082929" cy="1252070"/>
          </a:xfrm>
          <a:custGeom>
            <a:avLst/>
            <a:gdLst/>
            <a:ahLst/>
            <a:cxnLst/>
            <a:rect l="l" t="t" r="r" b="b"/>
            <a:pathLst>
              <a:path w="6082929" h="1252070">
                <a:moveTo>
                  <a:pt x="0" y="0"/>
                </a:moveTo>
                <a:lnTo>
                  <a:pt x="6082929" y="0"/>
                </a:lnTo>
                <a:lnTo>
                  <a:pt x="6082929" y="1252070"/>
                </a:lnTo>
                <a:lnTo>
                  <a:pt x="0" y="125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39611" y="7024498"/>
            <a:ext cx="5181789" cy="5181789"/>
          </a:xfrm>
          <a:custGeom>
            <a:avLst/>
            <a:gdLst/>
            <a:ahLst/>
            <a:cxnLst/>
            <a:rect l="l" t="t" r="r" b="b"/>
            <a:pathLst>
              <a:path w="5181789" h="5181789">
                <a:moveTo>
                  <a:pt x="0" y="0"/>
                </a:moveTo>
                <a:lnTo>
                  <a:pt x="5181789" y="0"/>
                </a:lnTo>
                <a:lnTo>
                  <a:pt x="5181789" y="5181789"/>
                </a:lnTo>
                <a:lnTo>
                  <a:pt x="0" y="5181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396210" y="5680710"/>
            <a:ext cx="5177790" cy="5177790"/>
          </a:xfrm>
          <a:custGeom>
            <a:avLst/>
            <a:gdLst/>
            <a:ahLst/>
            <a:cxnLst/>
            <a:rect l="l" t="t" r="r" b="b"/>
            <a:pathLst>
              <a:path w="5177790" h="5177790">
                <a:moveTo>
                  <a:pt x="0" y="0"/>
                </a:moveTo>
                <a:lnTo>
                  <a:pt x="5177790" y="0"/>
                </a:lnTo>
                <a:lnTo>
                  <a:pt x="5177790" y="5177790"/>
                </a:lnTo>
                <a:lnTo>
                  <a:pt x="0" y="5177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683922" y="1731823"/>
            <a:ext cx="2920157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CC6464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Trauma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7684" y="2918714"/>
            <a:ext cx="16172631" cy="5292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Any disturbing experience that results in significant fear, helplessness, dissociation, confusion, or other disruptive feelings intense enough to have a long-lasting negative effect on a person’s attitudes, behavior, and other aspects of functioning.</a:t>
            </a:r>
          </a:p>
          <a:p>
            <a:pPr algn="l">
              <a:lnSpc>
                <a:spcPts val="2800"/>
              </a:lnSpc>
            </a:pPr>
            <a:endParaRPr lang="en-US" sz="3500">
              <a:solidFill>
                <a:srgbClr val="142035"/>
              </a:solidFill>
              <a:latin typeface="Visby CF"/>
              <a:ea typeface="Visby CF"/>
              <a:cs typeface="Visby CF"/>
              <a:sym typeface="Visby CF"/>
            </a:endParaRP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Traumatic events include those caused by human behavior (e.g., rape, 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war, industrial accidents) as well as by nature (e.g., earthquakes) and 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often challenge an individual’s view of the world as a just, safe, 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and predictable place.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38261" y="8708390"/>
            <a:ext cx="4211479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1E417B"/>
                </a:solidFill>
                <a:latin typeface="Visby CF"/>
                <a:ea typeface="Visby CF"/>
                <a:cs typeface="Visby CF"/>
                <a:sym typeface="Visby CF"/>
              </a:rPr>
              <a:t>American Psychological Association</a:t>
            </a:r>
          </a:p>
          <a:p>
            <a:pPr algn="ctr">
              <a:lnSpc>
                <a:spcPts val="2799"/>
              </a:lnSpc>
            </a:pPr>
            <a:r>
              <a:rPr lang="en-US" sz="1999" b="1">
                <a:solidFill>
                  <a:srgbClr val="1E417B"/>
                </a:solidFill>
                <a:latin typeface="Visby CF"/>
                <a:ea typeface="Visby CF"/>
                <a:cs typeface="Visby CF"/>
                <a:sym typeface="Visby CF"/>
              </a:rPr>
              <a:t>www.apa.org/topics/trauma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835" y="402665"/>
            <a:ext cx="6082929" cy="1252070"/>
          </a:xfrm>
          <a:custGeom>
            <a:avLst/>
            <a:gdLst/>
            <a:ahLst/>
            <a:cxnLst/>
            <a:rect l="l" t="t" r="r" b="b"/>
            <a:pathLst>
              <a:path w="6082929" h="1252070">
                <a:moveTo>
                  <a:pt x="0" y="0"/>
                </a:moveTo>
                <a:lnTo>
                  <a:pt x="6082929" y="0"/>
                </a:lnTo>
                <a:lnTo>
                  <a:pt x="6082929" y="1252070"/>
                </a:lnTo>
                <a:lnTo>
                  <a:pt x="0" y="125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39611" y="7024498"/>
            <a:ext cx="5181789" cy="5181789"/>
          </a:xfrm>
          <a:custGeom>
            <a:avLst/>
            <a:gdLst/>
            <a:ahLst/>
            <a:cxnLst/>
            <a:rect l="l" t="t" r="r" b="b"/>
            <a:pathLst>
              <a:path w="5181789" h="5181789">
                <a:moveTo>
                  <a:pt x="0" y="0"/>
                </a:moveTo>
                <a:lnTo>
                  <a:pt x="5181789" y="0"/>
                </a:lnTo>
                <a:lnTo>
                  <a:pt x="5181789" y="5181789"/>
                </a:lnTo>
                <a:lnTo>
                  <a:pt x="0" y="5181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396210" y="5680710"/>
            <a:ext cx="5177790" cy="5177790"/>
          </a:xfrm>
          <a:custGeom>
            <a:avLst/>
            <a:gdLst/>
            <a:ahLst/>
            <a:cxnLst/>
            <a:rect l="l" t="t" r="r" b="b"/>
            <a:pathLst>
              <a:path w="5177790" h="5177790">
                <a:moveTo>
                  <a:pt x="0" y="0"/>
                </a:moveTo>
                <a:lnTo>
                  <a:pt x="5177790" y="0"/>
                </a:lnTo>
                <a:lnTo>
                  <a:pt x="5177790" y="5177790"/>
                </a:lnTo>
                <a:lnTo>
                  <a:pt x="0" y="5177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944904" y="1831112"/>
            <a:ext cx="8398193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CC6464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Traumatic Experiences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7684" y="2918714"/>
            <a:ext cx="16172631" cy="555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7" lvl="1" indent="-377829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Poverty</a:t>
            </a:r>
          </a:p>
          <a:p>
            <a:pPr marL="755657" lvl="1" indent="-377829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Neglect</a:t>
            </a:r>
          </a:p>
          <a:p>
            <a:pPr marL="755657" lvl="1" indent="-377829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Physical, sexual, and emotional abuse</a:t>
            </a:r>
          </a:p>
          <a:p>
            <a:pPr marL="755657" lvl="1" indent="-377829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Violence in the community, war, or terrorism</a:t>
            </a:r>
          </a:p>
          <a:p>
            <a:pPr marL="755657" lvl="1" indent="-377829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Sudden, unexplained separation from a loved one</a:t>
            </a:r>
          </a:p>
          <a:p>
            <a:pPr marL="755657" lvl="1" indent="-377829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Racism, discrimination, and oppression</a:t>
            </a:r>
          </a:p>
          <a:p>
            <a:pPr marL="755657" lvl="1" indent="-377829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Living with a family member with mental health or substance use   disorders</a:t>
            </a:r>
          </a:p>
          <a:p>
            <a:pPr algn="l">
              <a:lnSpc>
                <a:spcPts val="4900"/>
              </a:lnSpc>
            </a:pPr>
            <a:endParaRPr lang="en-US" sz="3500" b="1" dirty="0">
              <a:solidFill>
                <a:srgbClr val="142035"/>
              </a:solidFill>
              <a:latin typeface="Visby CF"/>
              <a:ea typeface="Visby CF"/>
              <a:cs typeface="Visby CF"/>
              <a:sym typeface="Visby CF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27786" y="8692615"/>
            <a:ext cx="7032426" cy="692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1E417B"/>
                </a:solidFill>
                <a:latin typeface="Visby CF"/>
                <a:ea typeface="Visby CF"/>
                <a:cs typeface="Visby CF"/>
                <a:sym typeface="Visby CF"/>
              </a:rPr>
              <a:t>Trauma-Inf</a:t>
            </a:r>
            <a:r>
              <a:rPr lang="en-US" sz="1999" b="1" dirty="0">
                <a:solidFill>
                  <a:srgbClr val="1E417B"/>
                </a:solidFill>
                <a:latin typeface="Visby CF"/>
                <a:ea typeface="Visby CF"/>
                <a:cs typeface="Visby CF"/>
                <a:sym typeface="Visby CF"/>
              </a:rPr>
              <a:t>ormed Care Implementation Resource Center</a:t>
            </a:r>
          </a:p>
          <a:p>
            <a:pPr algn="ctr">
              <a:lnSpc>
                <a:spcPts val="2799"/>
              </a:lnSpc>
            </a:pPr>
            <a:r>
              <a:rPr lang="en-US" sz="1999" b="1" dirty="0">
                <a:solidFill>
                  <a:srgbClr val="1E417B"/>
                </a:solidFill>
                <a:latin typeface="Visby CF"/>
                <a:ea typeface="Visby CF"/>
                <a:cs typeface="Visby CF"/>
                <a:sym typeface="Visby CF"/>
              </a:rPr>
              <a:t>traumainformedcare.chcs.org/what-is-trauma/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835" y="402665"/>
            <a:ext cx="6082929" cy="1252070"/>
          </a:xfrm>
          <a:custGeom>
            <a:avLst/>
            <a:gdLst/>
            <a:ahLst/>
            <a:cxnLst/>
            <a:rect l="l" t="t" r="r" b="b"/>
            <a:pathLst>
              <a:path w="6082929" h="1252070">
                <a:moveTo>
                  <a:pt x="0" y="0"/>
                </a:moveTo>
                <a:lnTo>
                  <a:pt x="6082929" y="0"/>
                </a:lnTo>
                <a:lnTo>
                  <a:pt x="6082929" y="1252070"/>
                </a:lnTo>
                <a:lnTo>
                  <a:pt x="0" y="125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39611" y="7024498"/>
            <a:ext cx="5181789" cy="5181789"/>
          </a:xfrm>
          <a:custGeom>
            <a:avLst/>
            <a:gdLst/>
            <a:ahLst/>
            <a:cxnLst/>
            <a:rect l="l" t="t" r="r" b="b"/>
            <a:pathLst>
              <a:path w="5181789" h="5181789">
                <a:moveTo>
                  <a:pt x="0" y="0"/>
                </a:moveTo>
                <a:lnTo>
                  <a:pt x="5181789" y="0"/>
                </a:lnTo>
                <a:lnTo>
                  <a:pt x="5181789" y="5181789"/>
                </a:lnTo>
                <a:lnTo>
                  <a:pt x="0" y="5181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396210" y="5680710"/>
            <a:ext cx="5177790" cy="5177790"/>
          </a:xfrm>
          <a:custGeom>
            <a:avLst/>
            <a:gdLst/>
            <a:ahLst/>
            <a:cxnLst/>
            <a:rect l="l" t="t" r="r" b="b"/>
            <a:pathLst>
              <a:path w="5177790" h="5177790">
                <a:moveTo>
                  <a:pt x="0" y="0"/>
                </a:moveTo>
                <a:lnTo>
                  <a:pt x="5177790" y="0"/>
                </a:lnTo>
                <a:lnTo>
                  <a:pt x="5177790" y="5177790"/>
                </a:lnTo>
                <a:lnTo>
                  <a:pt x="0" y="5177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253198" y="1831112"/>
            <a:ext cx="13781604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CC6464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Vicarious Trauma/Secondary Trauma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7684" y="2923312"/>
            <a:ext cx="16172631" cy="6228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u="sng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American Psychological Association (apa.org/topics/trauma)</a:t>
            </a: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The impact on a helping professional of repeated emotionally intimate contact with trauma survivors. Vicarious Trauma affects helping professionals across clients and situations. It results in a change in the helping professional’s own worldview and sense of the justness and safety of the world. A helping professional’s isolation and overinvolvement in trauma work can increase the risk of vicarious </a:t>
            </a: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traumatization. </a:t>
            </a:r>
          </a:p>
          <a:p>
            <a:pPr algn="l">
              <a:lnSpc>
                <a:spcPts val="2800"/>
              </a:lnSpc>
            </a:pPr>
            <a:endParaRPr lang="en-US" sz="3300">
              <a:solidFill>
                <a:srgbClr val="142035"/>
              </a:solidFill>
              <a:latin typeface="Visby CF"/>
              <a:ea typeface="Visby CF"/>
              <a:cs typeface="Visby CF"/>
              <a:sym typeface="Visby CF"/>
            </a:endParaRPr>
          </a:p>
          <a:p>
            <a:pPr algn="l">
              <a:lnSpc>
                <a:spcPts val="4900"/>
              </a:lnSpc>
            </a:pPr>
            <a:r>
              <a:rPr lang="en-US" sz="3500" u="sng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Cleveland Clinic (health.clevelandclinic.org/vicarious-trauma)</a:t>
            </a: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Vicarious trauma is the experience of absorbing others’ pain in </a:t>
            </a: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times of their distress so deeply that it affects your own well-being.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835" y="402665"/>
            <a:ext cx="6082929" cy="1252070"/>
          </a:xfrm>
          <a:custGeom>
            <a:avLst/>
            <a:gdLst/>
            <a:ahLst/>
            <a:cxnLst/>
            <a:rect l="l" t="t" r="r" b="b"/>
            <a:pathLst>
              <a:path w="6082929" h="1252070">
                <a:moveTo>
                  <a:pt x="0" y="0"/>
                </a:moveTo>
                <a:lnTo>
                  <a:pt x="6082929" y="0"/>
                </a:lnTo>
                <a:lnTo>
                  <a:pt x="6082929" y="1252070"/>
                </a:lnTo>
                <a:lnTo>
                  <a:pt x="0" y="125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39611" y="7024498"/>
            <a:ext cx="5181789" cy="5181789"/>
          </a:xfrm>
          <a:custGeom>
            <a:avLst/>
            <a:gdLst/>
            <a:ahLst/>
            <a:cxnLst/>
            <a:rect l="l" t="t" r="r" b="b"/>
            <a:pathLst>
              <a:path w="5181789" h="5181789">
                <a:moveTo>
                  <a:pt x="0" y="0"/>
                </a:moveTo>
                <a:lnTo>
                  <a:pt x="5181789" y="0"/>
                </a:lnTo>
                <a:lnTo>
                  <a:pt x="5181789" y="5181789"/>
                </a:lnTo>
                <a:lnTo>
                  <a:pt x="0" y="5181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396210" y="5680710"/>
            <a:ext cx="5177790" cy="5177790"/>
          </a:xfrm>
          <a:custGeom>
            <a:avLst/>
            <a:gdLst/>
            <a:ahLst/>
            <a:cxnLst/>
            <a:rect l="l" t="t" r="r" b="b"/>
            <a:pathLst>
              <a:path w="5177790" h="5177790">
                <a:moveTo>
                  <a:pt x="0" y="0"/>
                </a:moveTo>
                <a:lnTo>
                  <a:pt x="5177790" y="0"/>
                </a:lnTo>
                <a:lnTo>
                  <a:pt x="5177790" y="5177790"/>
                </a:lnTo>
                <a:lnTo>
                  <a:pt x="0" y="5177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558718" y="1926806"/>
            <a:ext cx="11170564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CC6464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Vicarious Trauma Experiences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114256"/>
            <a:ext cx="16230600" cy="555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7" lvl="1" indent="-377829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Listening to client’s experiences of abuse, violence, or illness</a:t>
            </a:r>
          </a:p>
          <a:p>
            <a:pPr marL="755657" lvl="1" indent="-377829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Responding to scenes of accidents, disasters, or crimes</a:t>
            </a:r>
          </a:p>
          <a:p>
            <a:pPr marL="755657" lvl="1" indent="-377829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Reporting on traumatic events</a:t>
            </a:r>
          </a:p>
          <a:p>
            <a:pPr marL="755657" lvl="1" indent="-377829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Supporting loved ones who have experienced trauma</a:t>
            </a:r>
          </a:p>
          <a:p>
            <a:pPr marL="755657" lvl="1" indent="-377829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Witnessing graphic depictions of violence or trauma in the news or entertainment</a:t>
            </a:r>
          </a:p>
          <a:p>
            <a:pPr marL="755657" lvl="1" indent="-377829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Hearing stories from friends, family, or colleagues who have      experienced trauma</a:t>
            </a:r>
          </a:p>
          <a:p>
            <a:pPr algn="l">
              <a:lnSpc>
                <a:spcPts val="4900"/>
              </a:lnSpc>
            </a:pPr>
            <a:endParaRPr lang="en-US" sz="3500" dirty="0">
              <a:solidFill>
                <a:srgbClr val="142035"/>
              </a:solidFill>
              <a:latin typeface="Visby CF"/>
              <a:ea typeface="Visby CF"/>
              <a:cs typeface="Visby CF"/>
              <a:sym typeface="Visby C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835" y="402665"/>
            <a:ext cx="6082929" cy="1252070"/>
          </a:xfrm>
          <a:custGeom>
            <a:avLst/>
            <a:gdLst/>
            <a:ahLst/>
            <a:cxnLst/>
            <a:rect l="l" t="t" r="r" b="b"/>
            <a:pathLst>
              <a:path w="6082929" h="1252070">
                <a:moveTo>
                  <a:pt x="0" y="0"/>
                </a:moveTo>
                <a:lnTo>
                  <a:pt x="6082929" y="0"/>
                </a:lnTo>
                <a:lnTo>
                  <a:pt x="6082929" y="1252070"/>
                </a:lnTo>
                <a:lnTo>
                  <a:pt x="0" y="125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39611" y="7024498"/>
            <a:ext cx="5181789" cy="5181789"/>
          </a:xfrm>
          <a:custGeom>
            <a:avLst/>
            <a:gdLst/>
            <a:ahLst/>
            <a:cxnLst/>
            <a:rect l="l" t="t" r="r" b="b"/>
            <a:pathLst>
              <a:path w="5181789" h="5181789">
                <a:moveTo>
                  <a:pt x="0" y="0"/>
                </a:moveTo>
                <a:lnTo>
                  <a:pt x="5181789" y="0"/>
                </a:lnTo>
                <a:lnTo>
                  <a:pt x="5181789" y="5181789"/>
                </a:lnTo>
                <a:lnTo>
                  <a:pt x="0" y="5181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396210" y="5680710"/>
            <a:ext cx="5177790" cy="5177790"/>
          </a:xfrm>
          <a:custGeom>
            <a:avLst/>
            <a:gdLst/>
            <a:ahLst/>
            <a:cxnLst/>
            <a:rect l="l" t="t" r="r" b="b"/>
            <a:pathLst>
              <a:path w="5177790" h="5177790">
                <a:moveTo>
                  <a:pt x="0" y="0"/>
                </a:moveTo>
                <a:lnTo>
                  <a:pt x="5177790" y="0"/>
                </a:lnTo>
                <a:lnTo>
                  <a:pt x="5177790" y="5177790"/>
                </a:lnTo>
                <a:lnTo>
                  <a:pt x="0" y="5177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0" y="1752703"/>
            <a:ext cx="18288000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CC6464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Signs &amp; Symptoms of Vicarious Trauma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771420"/>
            <a:ext cx="8050774" cy="230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8" lvl="1" indent="-356239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Reduced sense of value at work</a:t>
            </a:r>
          </a:p>
          <a:p>
            <a:pPr marL="712478" lvl="1" indent="-356239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Concentration and focus problems</a:t>
            </a:r>
          </a:p>
          <a:p>
            <a:pPr marL="712478" lvl="1" indent="-356239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Apathy and emotional numbness</a:t>
            </a:r>
          </a:p>
          <a:p>
            <a:pPr marL="712478" lvl="1" indent="-356239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Isolation and withdrawal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68446" y="9220200"/>
            <a:ext cx="3151108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1E417B"/>
                </a:solidFill>
                <a:latin typeface="Visby CF"/>
                <a:ea typeface="Visby CF"/>
                <a:cs typeface="Visby CF"/>
                <a:sym typeface="Visby CF"/>
              </a:rPr>
              <a:t>Crisis Prevention Institute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1E417B"/>
                </a:solidFill>
                <a:latin typeface="Visby CF"/>
                <a:ea typeface="Visby CF"/>
                <a:cs typeface="Visby CF"/>
                <a:sym typeface="Visby CF"/>
              </a:rPr>
              <a:t>www.crisisprevention.com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5566410"/>
            <a:ext cx="18288000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CC6464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Risk Factors for Vicarious Trauma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38545" y="6506210"/>
            <a:ext cx="12610911" cy="230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8" lvl="1" indent="-356239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Visby CF"/>
                <a:ea typeface="Visby CF"/>
                <a:cs typeface="Visby CF"/>
                <a:sym typeface="Visby CF"/>
              </a:rPr>
              <a:t>New to a helping profession</a:t>
            </a:r>
          </a:p>
          <a:p>
            <a:pPr marL="712478" lvl="1" indent="-356239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Visby CF"/>
                <a:ea typeface="Visby CF"/>
                <a:cs typeface="Visby CF"/>
                <a:sym typeface="Visby CF"/>
              </a:rPr>
              <a:t>History of personal  trauma or burnout</a:t>
            </a:r>
          </a:p>
          <a:p>
            <a:pPr marL="712478" lvl="1" indent="-356239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Visby CF"/>
                <a:ea typeface="Visby CF"/>
                <a:cs typeface="Visby CF"/>
                <a:sym typeface="Visby CF"/>
              </a:rPr>
              <a:t>Work long hours and/or have large caseloads</a:t>
            </a:r>
          </a:p>
          <a:p>
            <a:pPr marL="712478" lvl="1" indent="-356239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Visby CF"/>
                <a:ea typeface="Visby CF"/>
                <a:cs typeface="Visby CF"/>
                <a:sym typeface="Visby CF"/>
              </a:rPr>
              <a:t>Inadequate support systems (Professional &amp; Personal)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08526" y="2836546"/>
            <a:ext cx="8050774" cy="230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8" lvl="1" indent="-356239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Exhaustion</a:t>
            </a:r>
          </a:p>
          <a:p>
            <a:pPr marL="712478" lvl="1" indent="-356239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Jaded, bitter pessimism</a:t>
            </a:r>
          </a:p>
          <a:p>
            <a:pPr marL="712478" lvl="1" indent="-356239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Secretive addictions and  self-medicating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835" y="402665"/>
            <a:ext cx="6082929" cy="1252070"/>
          </a:xfrm>
          <a:custGeom>
            <a:avLst/>
            <a:gdLst/>
            <a:ahLst/>
            <a:cxnLst/>
            <a:rect l="l" t="t" r="r" b="b"/>
            <a:pathLst>
              <a:path w="6082929" h="1252070">
                <a:moveTo>
                  <a:pt x="0" y="0"/>
                </a:moveTo>
                <a:lnTo>
                  <a:pt x="6082929" y="0"/>
                </a:lnTo>
                <a:lnTo>
                  <a:pt x="6082929" y="1252070"/>
                </a:lnTo>
                <a:lnTo>
                  <a:pt x="0" y="125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39611" y="7024498"/>
            <a:ext cx="5181789" cy="5181789"/>
          </a:xfrm>
          <a:custGeom>
            <a:avLst/>
            <a:gdLst/>
            <a:ahLst/>
            <a:cxnLst/>
            <a:rect l="l" t="t" r="r" b="b"/>
            <a:pathLst>
              <a:path w="5181789" h="5181789">
                <a:moveTo>
                  <a:pt x="0" y="0"/>
                </a:moveTo>
                <a:lnTo>
                  <a:pt x="5181789" y="0"/>
                </a:lnTo>
                <a:lnTo>
                  <a:pt x="5181789" y="5181789"/>
                </a:lnTo>
                <a:lnTo>
                  <a:pt x="0" y="5181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396210" y="5680710"/>
            <a:ext cx="5177790" cy="5177790"/>
          </a:xfrm>
          <a:custGeom>
            <a:avLst/>
            <a:gdLst/>
            <a:ahLst/>
            <a:cxnLst/>
            <a:rect l="l" t="t" r="r" b="b"/>
            <a:pathLst>
              <a:path w="5177790" h="5177790">
                <a:moveTo>
                  <a:pt x="0" y="0"/>
                </a:moveTo>
                <a:lnTo>
                  <a:pt x="5177790" y="0"/>
                </a:lnTo>
                <a:lnTo>
                  <a:pt x="5177790" y="5177790"/>
                </a:lnTo>
                <a:lnTo>
                  <a:pt x="0" y="5177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936554" y="1848445"/>
            <a:ext cx="8414891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CC6464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Trauma-Informed Care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962905"/>
            <a:ext cx="16230600" cy="2887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A framework of thinking and interventions that are directed by a thorough understanding of the profound neurological, biological, psychological, and social effects trauma has on an individual—recognizing that person’s constant interdependent needs for safety, connections, and ways to manage emotions/impulses.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57400" y="6787508"/>
            <a:ext cx="7086600" cy="2306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Safety</a:t>
            </a:r>
          </a:p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Trustworthiness &amp; Transparency</a:t>
            </a:r>
          </a:p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Peer Support</a:t>
            </a:r>
          </a:p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Collaboration &amp; Mutuality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73311" y="6825608"/>
            <a:ext cx="5644600" cy="1702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Empowerment &amp; Choice</a:t>
            </a:r>
          </a:p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Cultural, Historical, Racial &amp; Gender Issues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31518" y="5965184"/>
            <a:ext cx="5424964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CC6464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Guiding Principles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68446" y="9265913"/>
            <a:ext cx="3151108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1E417B"/>
                </a:solidFill>
                <a:latin typeface="Visby CF"/>
                <a:ea typeface="Visby CF"/>
                <a:cs typeface="Visby CF"/>
                <a:sym typeface="Visby CF"/>
              </a:rPr>
              <a:t>Crisis Prevention Institute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1E417B"/>
                </a:solidFill>
                <a:latin typeface="Visby CF"/>
                <a:ea typeface="Visby CF"/>
                <a:cs typeface="Visby CF"/>
                <a:sym typeface="Visby CF"/>
              </a:rPr>
              <a:t>www.crisisprevention.com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835" y="402665"/>
            <a:ext cx="6082929" cy="1252070"/>
          </a:xfrm>
          <a:custGeom>
            <a:avLst/>
            <a:gdLst/>
            <a:ahLst/>
            <a:cxnLst/>
            <a:rect l="l" t="t" r="r" b="b"/>
            <a:pathLst>
              <a:path w="6082929" h="1252070">
                <a:moveTo>
                  <a:pt x="0" y="0"/>
                </a:moveTo>
                <a:lnTo>
                  <a:pt x="6082929" y="0"/>
                </a:lnTo>
                <a:lnTo>
                  <a:pt x="6082929" y="1252070"/>
                </a:lnTo>
                <a:lnTo>
                  <a:pt x="0" y="125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39611" y="7024498"/>
            <a:ext cx="5181789" cy="5181789"/>
          </a:xfrm>
          <a:custGeom>
            <a:avLst/>
            <a:gdLst/>
            <a:ahLst/>
            <a:cxnLst/>
            <a:rect l="l" t="t" r="r" b="b"/>
            <a:pathLst>
              <a:path w="5181789" h="5181789">
                <a:moveTo>
                  <a:pt x="0" y="0"/>
                </a:moveTo>
                <a:lnTo>
                  <a:pt x="5181789" y="0"/>
                </a:lnTo>
                <a:lnTo>
                  <a:pt x="5181789" y="5181789"/>
                </a:lnTo>
                <a:lnTo>
                  <a:pt x="0" y="5181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396210" y="5680710"/>
            <a:ext cx="5177790" cy="5177790"/>
          </a:xfrm>
          <a:custGeom>
            <a:avLst/>
            <a:gdLst/>
            <a:ahLst/>
            <a:cxnLst/>
            <a:rect l="l" t="t" r="r" b="b"/>
            <a:pathLst>
              <a:path w="5177790" h="5177790">
                <a:moveTo>
                  <a:pt x="0" y="0"/>
                </a:moveTo>
                <a:lnTo>
                  <a:pt x="5177790" y="0"/>
                </a:lnTo>
                <a:lnTo>
                  <a:pt x="5177790" y="5177790"/>
                </a:lnTo>
                <a:lnTo>
                  <a:pt x="0" y="5177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136588" y="1906563"/>
            <a:ext cx="10014824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CC6464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Trauma-Informed Self-Care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060092"/>
            <a:ext cx="16230600" cy="538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Awareness: Being attuned to one’s needs, limits, emotions, and resources; practicing self-acceptance </a:t>
            </a:r>
          </a:p>
          <a:p>
            <a:pPr algn="l">
              <a:lnSpc>
                <a:spcPts val="2800"/>
              </a:lnSpc>
            </a:pPr>
            <a:endParaRPr lang="en-US" sz="4500">
              <a:solidFill>
                <a:srgbClr val="142035"/>
              </a:solidFill>
              <a:latin typeface="Visby CF"/>
              <a:ea typeface="Visby CF"/>
              <a:cs typeface="Visby CF"/>
              <a:sym typeface="Visby CF"/>
            </a:endParaRPr>
          </a:p>
          <a:p>
            <a:pPr marL="971552" lvl="1" indent="-485776" algn="l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Balance: Maintain work/life balance; making time for work, play, and rest </a:t>
            </a:r>
          </a:p>
          <a:p>
            <a:pPr algn="l">
              <a:lnSpc>
                <a:spcPts val="2800"/>
              </a:lnSpc>
            </a:pPr>
            <a:endParaRPr lang="en-US" sz="4500">
              <a:solidFill>
                <a:srgbClr val="142035"/>
              </a:solidFill>
              <a:latin typeface="Visby CF"/>
              <a:ea typeface="Visby CF"/>
              <a:cs typeface="Visby CF"/>
              <a:sym typeface="Visby CF"/>
            </a:endParaRPr>
          </a:p>
          <a:p>
            <a:pPr marL="971552" lvl="1" indent="-485776" algn="l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142035"/>
                </a:solidFill>
                <a:latin typeface="Visby CF"/>
                <a:ea typeface="Visby CF"/>
                <a:cs typeface="Visby CF"/>
                <a:sym typeface="Visby CF"/>
              </a:rPr>
              <a:t>Connection: Maintaining supportive relationships</a:t>
            </a:r>
          </a:p>
          <a:p>
            <a:pPr algn="l">
              <a:lnSpc>
                <a:spcPts val="5600"/>
              </a:lnSpc>
            </a:pPr>
            <a:endParaRPr lang="en-US" sz="4500">
              <a:solidFill>
                <a:srgbClr val="142035"/>
              </a:solidFill>
              <a:latin typeface="Visby CF"/>
              <a:ea typeface="Visby CF"/>
              <a:cs typeface="Visby CF"/>
              <a:sym typeface="Visby CF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56124" y="9250268"/>
            <a:ext cx="6975753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1E417B"/>
                </a:solidFill>
                <a:latin typeface="Visby CF"/>
                <a:ea typeface="Visby CF"/>
                <a:cs typeface="Visby CF"/>
                <a:sym typeface="Visby CF"/>
              </a:rPr>
              <a:t>Wisconsin Department of Health Services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1E417B"/>
                </a:solidFill>
                <a:latin typeface="Visby CF"/>
                <a:ea typeface="Visby CF"/>
                <a:cs typeface="Visby CF"/>
                <a:sym typeface="Visby CF"/>
              </a:rPr>
              <a:t>www.dhs.wisconsin.gov/non-dhs/dph/062019ticandsc.pdf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962</Words>
  <Application>Microsoft Office PowerPoint</Application>
  <PresentationFormat>Custom</PresentationFormat>
  <Paragraphs>129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Arial</vt:lpstr>
      <vt:lpstr>Visby CF</vt:lpstr>
      <vt:lpstr>Superclarendon</vt:lpstr>
      <vt:lpstr>FreightNeo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Informed Self Care PowerPoint</dc:title>
  <dc:creator>Marissa Peterson</dc:creator>
  <cp:lastModifiedBy>jamie schieber</cp:lastModifiedBy>
  <cp:revision>4</cp:revision>
  <dcterms:created xsi:type="dcterms:W3CDTF">2006-08-16T00:00:00Z</dcterms:created>
  <dcterms:modified xsi:type="dcterms:W3CDTF">2025-09-05T15:59:35Z</dcterms:modified>
  <dc:identifier>DAGx2rmcAJ0</dc:identifier>
</cp:coreProperties>
</file>