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6" r:id="rId1"/>
  </p:sldMasterIdLst>
  <p:notesMasterIdLst>
    <p:notesMasterId r:id="rId19"/>
  </p:notesMasterIdLst>
  <p:sldIdLst>
    <p:sldId id="256" r:id="rId2"/>
    <p:sldId id="267" r:id="rId3"/>
    <p:sldId id="258" r:id="rId4"/>
    <p:sldId id="268" r:id="rId5"/>
    <p:sldId id="257" r:id="rId6"/>
    <p:sldId id="266" r:id="rId7"/>
    <p:sldId id="275" r:id="rId8"/>
    <p:sldId id="271" r:id="rId9"/>
    <p:sldId id="270" r:id="rId10"/>
    <p:sldId id="265" r:id="rId11"/>
    <p:sldId id="274" r:id="rId12"/>
    <p:sldId id="259" r:id="rId13"/>
    <p:sldId id="260" r:id="rId14"/>
    <p:sldId id="261" r:id="rId15"/>
    <p:sldId id="262"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15" autoAdjust="0"/>
    <p:restoredTop sz="77920" autoAdjust="0"/>
  </p:normalViewPr>
  <p:slideViewPr>
    <p:cSldViewPr snapToGrid="0">
      <p:cViewPr varScale="1">
        <p:scale>
          <a:sx n="86" d="100"/>
          <a:sy n="86" d="100"/>
        </p:scale>
        <p:origin x="94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C7ED04-87F4-424C-BF80-75F07A56F7E3}" type="datetimeFigureOut">
              <a:rPr lang="en-US" smtClean="0"/>
              <a:t>8/30/2023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16A17A-79E2-441B-BD73-A48F0F9C9D17}" type="slidenum">
              <a:rPr lang="en-US" smtClean="0"/>
              <a:t>‹#›</a:t>
            </a:fld>
            <a:endParaRPr lang="en-US"/>
          </a:p>
        </p:txBody>
      </p:sp>
    </p:spTree>
    <p:extLst>
      <p:ext uri="{BB962C8B-B14F-4D97-AF65-F5344CB8AC3E}">
        <p14:creationId xmlns:p14="http://schemas.microsoft.com/office/powerpoint/2010/main" val="4067558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a brief overview</a:t>
            </a:r>
            <a:r>
              <a:rPr lang="en-US" baseline="0" dirty="0"/>
              <a:t> of TIC so everyone is aware of what it is before moving the focus into the supervision side of it. </a:t>
            </a:r>
            <a:endParaRPr lang="en-US" dirty="0"/>
          </a:p>
        </p:txBody>
      </p:sp>
      <p:sp>
        <p:nvSpPr>
          <p:cNvPr id="4" name="Slide Number Placeholder 3"/>
          <p:cNvSpPr>
            <a:spLocks noGrp="1"/>
          </p:cNvSpPr>
          <p:nvPr>
            <p:ph type="sldNum" sz="quarter" idx="10"/>
          </p:nvPr>
        </p:nvSpPr>
        <p:spPr/>
        <p:txBody>
          <a:bodyPr/>
          <a:lstStyle/>
          <a:p>
            <a:fld id="{4C16A17A-79E2-441B-BD73-A48F0F9C9D17}" type="slidenum">
              <a:rPr lang="en-US" smtClean="0"/>
              <a:t>2</a:t>
            </a:fld>
            <a:endParaRPr lang="en-US"/>
          </a:p>
        </p:txBody>
      </p:sp>
    </p:spTree>
    <p:extLst>
      <p:ext uri="{BB962C8B-B14F-4D97-AF65-F5344CB8AC3E}">
        <p14:creationId xmlns:p14="http://schemas.microsoft.com/office/powerpoint/2010/main" val="30409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Trauma</a:t>
            </a:r>
            <a:r>
              <a:rPr lang="en-US" baseline="0" dirty="0"/>
              <a:t> Informed Care alone is fairly new to a lot of people let alone TIC-Supervision.</a:t>
            </a:r>
          </a:p>
          <a:p>
            <a:r>
              <a:rPr lang="en-US" baseline="0" dirty="0"/>
              <a:t>How many of us were supervised (old school) where we knew the risks of the job but were expected to just tough it out, pull ourselves up by the boot straps, harden yourself, not feel as much or get out if you can’t hack it? </a:t>
            </a:r>
          </a:p>
          <a:p>
            <a:r>
              <a:rPr lang="en-US" baseline="0" dirty="0"/>
              <a:t>We get stuck thinking we need to supervise the way we were supervised and say this is just the way it has always been. I didn’t get - fill in the blank, so neither are you. </a:t>
            </a:r>
            <a:endParaRPr lang="en-US" dirty="0"/>
          </a:p>
        </p:txBody>
      </p:sp>
      <p:sp>
        <p:nvSpPr>
          <p:cNvPr id="4" name="Slide Number Placeholder 3"/>
          <p:cNvSpPr>
            <a:spLocks noGrp="1"/>
          </p:cNvSpPr>
          <p:nvPr>
            <p:ph type="sldNum" sz="quarter" idx="10"/>
          </p:nvPr>
        </p:nvSpPr>
        <p:spPr/>
        <p:txBody>
          <a:bodyPr/>
          <a:lstStyle/>
          <a:p>
            <a:fld id="{4C16A17A-79E2-441B-BD73-A48F0F9C9D17}" type="slidenum">
              <a:rPr lang="en-US" smtClean="0"/>
              <a:t>13</a:t>
            </a:fld>
            <a:endParaRPr lang="en-US"/>
          </a:p>
        </p:txBody>
      </p:sp>
    </p:spTree>
    <p:extLst>
      <p:ext uri="{BB962C8B-B14F-4D97-AF65-F5344CB8AC3E}">
        <p14:creationId xmlns:p14="http://schemas.microsoft.com/office/powerpoint/2010/main" val="3356474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goes along</a:t>
            </a:r>
            <a:r>
              <a:rPr lang="en-US" baseline="0" dirty="0"/>
              <a:t> with the culture change. Check on your employees regularly and especially if there has been an incident. People often don’t notice or feel the impact that incident may have had on day 1, could be numb or in shock and may say “I’m okay” but when followed up with 2 to 3 days later they open up to the things that they’ve now noticed are happening with them. We miss out on helping our workers and peers when we assume that day 1 toughness and not follow up. </a:t>
            </a:r>
          </a:p>
          <a:p>
            <a:endParaRPr lang="en-US" baseline="0" dirty="0"/>
          </a:p>
          <a:p>
            <a:r>
              <a:rPr lang="en-US" baseline="0" dirty="0"/>
              <a:t>Utilize training opportunities for secondary trauma and resiliency at least yearly to bring it back to the forefront of their minds and self care efforts. </a:t>
            </a:r>
            <a:endParaRPr lang="en-US" dirty="0"/>
          </a:p>
        </p:txBody>
      </p:sp>
      <p:sp>
        <p:nvSpPr>
          <p:cNvPr id="4" name="Slide Number Placeholder 3"/>
          <p:cNvSpPr>
            <a:spLocks noGrp="1"/>
          </p:cNvSpPr>
          <p:nvPr>
            <p:ph type="sldNum" sz="quarter" idx="10"/>
          </p:nvPr>
        </p:nvSpPr>
        <p:spPr/>
        <p:txBody>
          <a:bodyPr/>
          <a:lstStyle/>
          <a:p>
            <a:fld id="{4C16A17A-79E2-441B-BD73-A48F0F9C9D17}" type="slidenum">
              <a:rPr lang="en-US" smtClean="0"/>
              <a:t>14</a:t>
            </a:fld>
            <a:endParaRPr lang="en-US"/>
          </a:p>
        </p:txBody>
      </p:sp>
    </p:spTree>
    <p:extLst>
      <p:ext uri="{BB962C8B-B14F-4D97-AF65-F5344CB8AC3E}">
        <p14:creationId xmlns:p14="http://schemas.microsoft.com/office/powerpoint/2010/main" val="2929904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supervisor is just susceptible to the vicarious trauma</a:t>
            </a:r>
            <a:r>
              <a:rPr lang="en-US" baseline="0" dirty="0"/>
              <a:t> and in cases more so as they hear all of their employees trauma as well.</a:t>
            </a:r>
          </a:p>
          <a:p>
            <a:r>
              <a:rPr lang="en-US" baseline="0" dirty="0"/>
              <a:t>Don’t just utilize buzz words, make them mean something! Do the same things you encourage for your staff and let them see and hear how you are doing the same. Don’t be afraid to admit you are also struggling at times, within boundaries of course. </a:t>
            </a:r>
          </a:p>
          <a:p>
            <a:r>
              <a:rPr lang="en-US" baseline="0" dirty="0"/>
              <a:t>Supervisors often say, I’ve been there, done that and is more often than not true. We forget however that since we have taken up the supervisor mantle we have not been doing the work of our employees and we have had many new people come since the last time you did. We expect them to just take our word for it, many stepped up during </a:t>
            </a:r>
            <a:r>
              <a:rPr lang="en-US" baseline="0" dirty="0" err="1"/>
              <a:t>covid</a:t>
            </a:r>
            <a:r>
              <a:rPr lang="en-US" baseline="0" dirty="0"/>
              <a:t> and went out on cases. This meant so much to the workers to see that their supervisors could and would walk the walk. </a:t>
            </a:r>
            <a:endParaRPr lang="en-US" dirty="0"/>
          </a:p>
        </p:txBody>
      </p:sp>
      <p:sp>
        <p:nvSpPr>
          <p:cNvPr id="4" name="Slide Number Placeholder 3"/>
          <p:cNvSpPr>
            <a:spLocks noGrp="1"/>
          </p:cNvSpPr>
          <p:nvPr>
            <p:ph type="sldNum" sz="quarter" idx="10"/>
          </p:nvPr>
        </p:nvSpPr>
        <p:spPr/>
        <p:txBody>
          <a:bodyPr/>
          <a:lstStyle/>
          <a:p>
            <a:fld id="{4C16A17A-79E2-441B-BD73-A48F0F9C9D17}" type="slidenum">
              <a:rPr lang="en-US" smtClean="0"/>
              <a:t>16</a:t>
            </a:fld>
            <a:endParaRPr lang="en-US"/>
          </a:p>
        </p:txBody>
      </p:sp>
    </p:spTree>
    <p:extLst>
      <p:ext uri="{BB962C8B-B14F-4D97-AF65-F5344CB8AC3E}">
        <p14:creationId xmlns:p14="http://schemas.microsoft.com/office/powerpoint/2010/main" val="590220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this mean for our staff experiencing trauma on duty?</a:t>
            </a:r>
          </a:p>
        </p:txBody>
      </p:sp>
      <p:sp>
        <p:nvSpPr>
          <p:cNvPr id="4" name="Slide Number Placeholder 3"/>
          <p:cNvSpPr>
            <a:spLocks noGrp="1"/>
          </p:cNvSpPr>
          <p:nvPr>
            <p:ph type="sldNum" sz="quarter" idx="10"/>
          </p:nvPr>
        </p:nvSpPr>
        <p:spPr/>
        <p:txBody>
          <a:bodyPr/>
          <a:lstStyle/>
          <a:p>
            <a:fld id="{4C16A17A-79E2-441B-BD73-A48F0F9C9D17}" type="slidenum">
              <a:rPr lang="en-US" smtClean="0"/>
              <a:t>4</a:t>
            </a:fld>
            <a:endParaRPr lang="en-US"/>
          </a:p>
        </p:txBody>
      </p:sp>
    </p:spTree>
    <p:extLst>
      <p:ext uri="{BB962C8B-B14F-4D97-AF65-F5344CB8AC3E}">
        <p14:creationId xmlns:p14="http://schemas.microsoft.com/office/powerpoint/2010/main" val="840232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a:t>
            </a:r>
            <a:r>
              <a:rPr lang="en-US" baseline="0" dirty="0"/>
              <a:t> we not just as vulnerable at times as our clients, experiencing the same traumas whether that be first hand or secondary trauma?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statute, hotline, situation? Or just a perception in reality and circumstance?</a:t>
            </a:r>
          </a:p>
          <a:p>
            <a:endParaRPr lang="en-US" dirty="0"/>
          </a:p>
        </p:txBody>
      </p:sp>
      <p:sp>
        <p:nvSpPr>
          <p:cNvPr id="4" name="Slide Number Placeholder 3"/>
          <p:cNvSpPr>
            <a:spLocks noGrp="1"/>
          </p:cNvSpPr>
          <p:nvPr>
            <p:ph type="sldNum" sz="quarter" idx="10"/>
          </p:nvPr>
        </p:nvSpPr>
        <p:spPr/>
        <p:txBody>
          <a:bodyPr/>
          <a:lstStyle/>
          <a:p>
            <a:fld id="{4C16A17A-79E2-441B-BD73-A48F0F9C9D17}" type="slidenum">
              <a:rPr lang="en-US" smtClean="0"/>
              <a:t>5</a:t>
            </a:fld>
            <a:endParaRPr lang="en-US"/>
          </a:p>
        </p:txBody>
      </p:sp>
    </p:spTree>
    <p:extLst>
      <p:ext uri="{BB962C8B-B14F-4D97-AF65-F5344CB8AC3E}">
        <p14:creationId xmlns:p14="http://schemas.microsoft.com/office/powerpoint/2010/main" val="4203962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16A17A-79E2-441B-BD73-A48F0F9C9D17}" type="slidenum">
              <a:rPr lang="en-US" smtClean="0"/>
              <a:t>6</a:t>
            </a:fld>
            <a:endParaRPr lang="en-US"/>
          </a:p>
        </p:txBody>
      </p:sp>
    </p:spTree>
    <p:extLst>
      <p:ext uri="{BB962C8B-B14F-4D97-AF65-F5344CB8AC3E}">
        <p14:creationId xmlns:p14="http://schemas.microsoft.com/office/powerpoint/2010/main" val="3030535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16A17A-79E2-441B-BD73-A48F0F9C9D17}" type="slidenum">
              <a:rPr lang="en-US" smtClean="0"/>
              <a:t>7</a:t>
            </a:fld>
            <a:endParaRPr lang="en-US"/>
          </a:p>
        </p:txBody>
      </p:sp>
    </p:spTree>
    <p:extLst>
      <p:ext uri="{BB962C8B-B14F-4D97-AF65-F5344CB8AC3E}">
        <p14:creationId xmlns:p14="http://schemas.microsoft.com/office/powerpoint/2010/main" val="3092579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Workers</a:t>
            </a:r>
            <a:r>
              <a:rPr lang="en-US" baseline="0" dirty="0"/>
              <a:t> will often attempt to hide the fact they are struggling with something, could be the culture, personal traumas, the tone set forth by a supervisor or even a generational or cultural bias may be presenting.</a:t>
            </a:r>
          </a:p>
          <a:p>
            <a:r>
              <a:rPr lang="en-US" baseline="0" dirty="0"/>
              <a:t>We don’t know what our employees have been through in their life, be trauma aware at all times</a:t>
            </a:r>
          </a:p>
          <a:p>
            <a:r>
              <a:rPr lang="en-US" baseline="0" dirty="0"/>
              <a:t>Avoid re-traumatizing language i.e. “why didn’t you just leave” “Didn’t I tell you that would happen” “you shouldn’t have gone alone” </a:t>
            </a:r>
            <a:endParaRPr lang="en-US" dirty="0"/>
          </a:p>
        </p:txBody>
      </p:sp>
      <p:sp>
        <p:nvSpPr>
          <p:cNvPr id="4" name="Slide Number Placeholder 3"/>
          <p:cNvSpPr>
            <a:spLocks noGrp="1"/>
          </p:cNvSpPr>
          <p:nvPr>
            <p:ph type="sldNum" sz="quarter" idx="10"/>
          </p:nvPr>
        </p:nvSpPr>
        <p:spPr/>
        <p:txBody>
          <a:bodyPr/>
          <a:lstStyle/>
          <a:p>
            <a:fld id="{4C16A17A-79E2-441B-BD73-A48F0F9C9D17}" type="slidenum">
              <a:rPr lang="en-US" smtClean="0"/>
              <a:t>9</a:t>
            </a:fld>
            <a:endParaRPr lang="en-US"/>
          </a:p>
        </p:txBody>
      </p:sp>
    </p:spTree>
    <p:extLst>
      <p:ext uri="{BB962C8B-B14F-4D97-AF65-F5344CB8AC3E}">
        <p14:creationId xmlns:p14="http://schemas.microsoft.com/office/powerpoint/2010/main" val="2119328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a:t>
            </a:r>
            <a:r>
              <a:rPr lang="en-US" baseline="0" dirty="0"/>
              <a:t> the </a:t>
            </a:r>
            <a:r>
              <a:rPr lang="en-US" baseline="0" dirty="0" err="1"/>
              <a:t>ProQOL</a:t>
            </a:r>
            <a:r>
              <a:rPr lang="en-US" baseline="0" dirty="0"/>
              <a:t> here and signs to watch for within ourselves and our employees experiencing stress, burnout, secondary trauma, etc. </a:t>
            </a:r>
          </a:p>
          <a:p>
            <a:r>
              <a:rPr lang="en-US" baseline="0" dirty="0"/>
              <a:t>How satisfied are we/our employees with the job? What are the reasons we are or are not satisfied?</a:t>
            </a:r>
            <a:endParaRPr lang="en-US" dirty="0"/>
          </a:p>
        </p:txBody>
      </p:sp>
      <p:sp>
        <p:nvSpPr>
          <p:cNvPr id="4" name="Slide Number Placeholder 3"/>
          <p:cNvSpPr>
            <a:spLocks noGrp="1"/>
          </p:cNvSpPr>
          <p:nvPr>
            <p:ph type="sldNum" sz="quarter" idx="10"/>
          </p:nvPr>
        </p:nvSpPr>
        <p:spPr/>
        <p:txBody>
          <a:bodyPr/>
          <a:lstStyle/>
          <a:p>
            <a:fld id="{4C16A17A-79E2-441B-BD73-A48F0F9C9D17}" type="slidenum">
              <a:rPr lang="en-US" smtClean="0"/>
              <a:t>10</a:t>
            </a:fld>
            <a:endParaRPr lang="en-US"/>
          </a:p>
        </p:txBody>
      </p:sp>
    </p:spTree>
    <p:extLst>
      <p:ext uri="{BB962C8B-B14F-4D97-AF65-F5344CB8AC3E}">
        <p14:creationId xmlns:p14="http://schemas.microsoft.com/office/powerpoint/2010/main" val="1213907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the time to get your employees together</a:t>
            </a:r>
            <a:r>
              <a:rPr lang="en-US" baseline="0" dirty="0"/>
              <a:t> and in a “team building” capacity. Let them come together, decompress, bond without the entire time needing to be “business”. This peer time is validating and healing to them and forms those bonds between co-workers that aide in that resiliency and assurance that they aren’t alone. </a:t>
            </a:r>
          </a:p>
          <a:p>
            <a:r>
              <a:rPr lang="en-US" baseline="0" dirty="0"/>
              <a:t>Celebrate the successes, even the small ones…sometimes the small ones are the only ones we have. </a:t>
            </a:r>
          </a:p>
          <a:p>
            <a:r>
              <a:rPr lang="en-US" baseline="0" dirty="0"/>
              <a:t>Don’t skimp on your employees needs for training and development or your own, it is beneficial in our field to continue to grow. It helps yet again with that resiliency as well and encourages professional and personal growth – even if this means they eventually outgrow us. </a:t>
            </a:r>
          </a:p>
          <a:p>
            <a:r>
              <a:rPr lang="en-US" baseline="0" dirty="0"/>
              <a:t>Networking is an often overlooked necessity for our job. Connecting with others, seeing and hearing how others are doing or not doing things is just another opportunity for growth and validation. It helps not only the workers but our clients too, improves efficiency. </a:t>
            </a:r>
            <a:endParaRPr lang="en-US" dirty="0"/>
          </a:p>
        </p:txBody>
      </p:sp>
      <p:sp>
        <p:nvSpPr>
          <p:cNvPr id="4" name="Slide Number Placeholder 3"/>
          <p:cNvSpPr>
            <a:spLocks noGrp="1"/>
          </p:cNvSpPr>
          <p:nvPr>
            <p:ph type="sldNum" sz="quarter" idx="10"/>
          </p:nvPr>
        </p:nvSpPr>
        <p:spPr/>
        <p:txBody>
          <a:bodyPr/>
          <a:lstStyle/>
          <a:p>
            <a:fld id="{4C16A17A-79E2-441B-BD73-A48F0F9C9D17}" type="slidenum">
              <a:rPr lang="en-US" smtClean="0"/>
              <a:t>11</a:t>
            </a:fld>
            <a:endParaRPr lang="en-US"/>
          </a:p>
        </p:txBody>
      </p:sp>
    </p:spTree>
    <p:extLst>
      <p:ext uri="{BB962C8B-B14F-4D97-AF65-F5344CB8AC3E}">
        <p14:creationId xmlns:p14="http://schemas.microsoft.com/office/powerpoint/2010/main" val="2577068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world has put a larger emphasis on self care right now especially through COVID and what has happened is the term “Self Care” has become just a buzz word and one that we just say or encourage but then don’t really do anything beyond that. What can we really do? </a:t>
            </a:r>
          </a:p>
          <a:p>
            <a:r>
              <a:rPr lang="en-US" baseline="0" dirty="0"/>
              <a:t>Questions below are to the supervisors: </a:t>
            </a:r>
            <a:endParaRPr lang="en-US" dirty="0"/>
          </a:p>
          <a:p>
            <a:r>
              <a:rPr lang="en-US" dirty="0"/>
              <a:t>Do we really promote self care or do we just say are you doing it?</a:t>
            </a:r>
          </a:p>
          <a:p>
            <a:r>
              <a:rPr lang="en-US" dirty="0"/>
              <a:t>Do we promote time off even</a:t>
            </a:r>
            <a:r>
              <a:rPr lang="en-US" baseline="0" dirty="0"/>
              <a:t> with the high demands in the job, large case loads, staff shortages?</a:t>
            </a:r>
          </a:p>
          <a:p>
            <a:r>
              <a:rPr lang="en-US" baseline="0" dirty="0"/>
              <a:t>Do we actually encourage staff to take personal time and do things in that time off? Do we ask, do we care?</a:t>
            </a:r>
          </a:p>
          <a:p>
            <a:r>
              <a:rPr lang="en-US" baseline="0" dirty="0"/>
              <a:t>How many of us can and do check our work emails from our personal cell phones? When we are off duty?</a:t>
            </a:r>
          </a:p>
          <a:p>
            <a:r>
              <a:rPr lang="en-US" baseline="0" dirty="0"/>
              <a:t>Are your employees comfortable using their EAP without fear of judgement, stigma or “forced” therapy, coercion? Are we as supervisors utilizing it?</a:t>
            </a:r>
          </a:p>
          <a:p>
            <a:r>
              <a:rPr lang="en-US" baseline="0" dirty="0"/>
              <a:t>How are you really appreciating your staff? Do your efforts translate to your staff actually feeling it? Are we doing it to just to say we are doing it or is it a constant and sincere appreciation?</a:t>
            </a:r>
            <a:endParaRPr lang="en-US" dirty="0"/>
          </a:p>
        </p:txBody>
      </p:sp>
      <p:sp>
        <p:nvSpPr>
          <p:cNvPr id="4" name="Slide Number Placeholder 3"/>
          <p:cNvSpPr>
            <a:spLocks noGrp="1"/>
          </p:cNvSpPr>
          <p:nvPr>
            <p:ph type="sldNum" sz="quarter" idx="10"/>
          </p:nvPr>
        </p:nvSpPr>
        <p:spPr/>
        <p:txBody>
          <a:bodyPr/>
          <a:lstStyle/>
          <a:p>
            <a:fld id="{4C16A17A-79E2-441B-BD73-A48F0F9C9D17}" type="slidenum">
              <a:rPr lang="en-US" smtClean="0"/>
              <a:t>12</a:t>
            </a:fld>
            <a:endParaRPr lang="en-US"/>
          </a:p>
        </p:txBody>
      </p:sp>
    </p:spTree>
    <p:extLst>
      <p:ext uri="{BB962C8B-B14F-4D97-AF65-F5344CB8AC3E}">
        <p14:creationId xmlns:p14="http://schemas.microsoft.com/office/powerpoint/2010/main" val="1504824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1CBC8B7-D298-42B0-A774-3453FCA68344}" type="datetimeFigureOut">
              <a:rPr lang="en-US" smtClean="0"/>
              <a:t>8/30/2023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F2C0EB30-EEEB-4EB1-9C62-5F92A1D7ECF0}"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8822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1CBC8B7-D298-42B0-A774-3453FCA68344}"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C0EB30-EEEB-4EB1-9C62-5F92A1D7ECF0}" type="slidenum">
              <a:rPr lang="en-US" smtClean="0"/>
              <a:t>‹#›</a:t>
            </a:fld>
            <a:endParaRPr lang="en-US"/>
          </a:p>
        </p:txBody>
      </p:sp>
    </p:spTree>
    <p:extLst>
      <p:ext uri="{BB962C8B-B14F-4D97-AF65-F5344CB8AC3E}">
        <p14:creationId xmlns:p14="http://schemas.microsoft.com/office/powerpoint/2010/main" val="3563137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CBC8B7-D298-42B0-A774-3453FCA68344}"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0EB30-EEEB-4EB1-9C62-5F92A1D7ECF0}"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6042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CBC8B7-D298-42B0-A774-3453FCA68344}"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0EB30-EEEB-4EB1-9C62-5F92A1D7ECF0}"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5010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CBC8B7-D298-42B0-A774-3453FCA68344}"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0EB30-EEEB-4EB1-9C62-5F92A1D7ECF0}" type="slidenum">
              <a:rPr lang="en-US" smtClean="0"/>
              <a:t>‹#›</a:t>
            </a:fld>
            <a:endParaRPr lang="en-US"/>
          </a:p>
        </p:txBody>
      </p:sp>
    </p:spTree>
    <p:extLst>
      <p:ext uri="{BB962C8B-B14F-4D97-AF65-F5344CB8AC3E}">
        <p14:creationId xmlns:p14="http://schemas.microsoft.com/office/powerpoint/2010/main" val="1371270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CBC8B7-D298-42B0-A774-3453FCA68344}"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0EB30-EEEB-4EB1-9C62-5F92A1D7ECF0}"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4068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CBC8B7-D298-42B0-A774-3453FCA68344}"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0EB30-EEEB-4EB1-9C62-5F92A1D7ECF0}"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6312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CBC8B7-D298-42B0-A774-3453FCA68344}"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0EB30-EEEB-4EB1-9C62-5F92A1D7ECF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848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CBC8B7-D298-42B0-A774-3453FCA68344}"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0EB30-EEEB-4EB1-9C62-5F92A1D7ECF0}"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1228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CBC8B7-D298-42B0-A774-3453FCA68344}"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0EB30-EEEB-4EB1-9C62-5F92A1D7ECF0}" type="slidenum">
              <a:rPr lang="en-US" smtClean="0"/>
              <a:t>‹#›</a:t>
            </a:fld>
            <a:endParaRPr lang="en-US"/>
          </a:p>
        </p:txBody>
      </p:sp>
    </p:spTree>
    <p:extLst>
      <p:ext uri="{BB962C8B-B14F-4D97-AF65-F5344CB8AC3E}">
        <p14:creationId xmlns:p14="http://schemas.microsoft.com/office/powerpoint/2010/main" val="1704164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CBC8B7-D298-42B0-A774-3453FCA68344}"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0EB30-EEEB-4EB1-9C62-5F92A1D7ECF0}"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3148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CBC8B7-D298-42B0-A774-3453FCA68344}"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C0EB30-EEEB-4EB1-9C62-5F92A1D7ECF0}"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3167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CBC8B7-D298-42B0-A774-3453FCA68344}" type="datetimeFigureOut">
              <a:rPr lang="en-US" smtClean="0"/>
              <a:t>8/30/2023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C0EB30-EEEB-4EB1-9C62-5F92A1D7ECF0}"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4170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CBC8B7-D298-42B0-A774-3453FCA68344}" type="datetimeFigureOut">
              <a:rPr lang="en-US" smtClean="0"/>
              <a:t>8/30/2023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C0EB30-EEEB-4EB1-9C62-5F92A1D7ECF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1347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CBC8B7-D298-42B0-A774-3453FCA68344}" type="datetimeFigureOut">
              <a:rPr lang="en-US" smtClean="0"/>
              <a:t>8/30/2023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C0EB30-EEEB-4EB1-9C62-5F92A1D7ECF0}" type="slidenum">
              <a:rPr lang="en-US" smtClean="0"/>
              <a:t>‹#›</a:t>
            </a:fld>
            <a:endParaRPr lang="en-US"/>
          </a:p>
        </p:txBody>
      </p:sp>
    </p:spTree>
    <p:extLst>
      <p:ext uri="{BB962C8B-B14F-4D97-AF65-F5344CB8AC3E}">
        <p14:creationId xmlns:p14="http://schemas.microsoft.com/office/powerpoint/2010/main" val="2567575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1CBC8B7-D298-42B0-A774-3453FCA68344}"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C0EB30-EEEB-4EB1-9C62-5F92A1D7ECF0}"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3831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1CBC8B7-D298-42B0-A774-3453FCA68344}"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C0EB30-EEEB-4EB1-9C62-5F92A1D7ECF0}" type="slidenum">
              <a:rPr lang="en-US" smtClean="0"/>
              <a:t>‹#›</a:t>
            </a:fld>
            <a:endParaRPr lang="en-US"/>
          </a:p>
        </p:txBody>
      </p:sp>
    </p:spTree>
    <p:extLst>
      <p:ext uri="{BB962C8B-B14F-4D97-AF65-F5344CB8AC3E}">
        <p14:creationId xmlns:p14="http://schemas.microsoft.com/office/powerpoint/2010/main" val="4205577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1CBC8B7-D298-42B0-A774-3453FCA68344}" type="datetimeFigureOut">
              <a:rPr lang="en-US" smtClean="0"/>
              <a:t>8/30/2023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2C0EB30-EEEB-4EB1-9C62-5F92A1D7ECF0}" type="slidenum">
              <a:rPr lang="en-US" smtClean="0"/>
              <a:t>‹#›</a:t>
            </a:fld>
            <a:endParaRPr lang="en-US"/>
          </a:p>
        </p:txBody>
      </p:sp>
    </p:spTree>
    <p:extLst>
      <p:ext uri="{BB962C8B-B14F-4D97-AF65-F5344CB8AC3E}">
        <p14:creationId xmlns:p14="http://schemas.microsoft.com/office/powerpoint/2010/main" val="2749618057"/>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3979" r:id="rId13"/>
    <p:sldLayoutId id="2147483980" r:id="rId14"/>
    <p:sldLayoutId id="2147483981" r:id="rId15"/>
    <p:sldLayoutId id="2147483982" r:id="rId16"/>
    <p:sldLayoutId id="214748398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roqol.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Robin.Pendleton@health.mo.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Trauma Informed Supervision</a:t>
            </a:r>
          </a:p>
        </p:txBody>
      </p:sp>
      <p:sp>
        <p:nvSpPr>
          <p:cNvPr id="3" name="Subtitle 2"/>
          <p:cNvSpPr>
            <a:spLocks noGrp="1"/>
          </p:cNvSpPr>
          <p:nvPr>
            <p:ph type="subTitle" idx="1"/>
          </p:nvPr>
        </p:nvSpPr>
        <p:spPr/>
        <p:txBody>
          <a:bodyPr/>
          <a:lstStyle/>
          <a:p>
            <a:r>
              <a:rPr lang="en-US" dirty="0"/>
              <a:t>Presented by Robin Pendleton </a:t>
            </a:r>
          </a:p>
        </p:txBody>
      </p:sp>
    </p:spTree>
    <p:extLst>
      <p:ext uri="{BB962C8B-B14F-4D97-AF65-F5344CB8AC3E}">
        <p14:creationId xmlns:p14="http://schemas.microsoft.com/office/powerpoint/2010/main" val="248995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Healing The Helpers</a:t>
            </a:r>
          </a:p>
        </p:txBody>
      </p:sp>
      <p:sp>
        <p:nvSpPr>
          <p:cNvPr id="3" name="Content Placeholder 2"/>
          <p:cNvSpPr>
            <a:spLocks noGrp="1"/>
          </p:cNvSpPr>
          <p:nvPr>
            <p:ph idx="1"/>
          </p:nvPr>
        </p:nvSpPr>
        <p:spPr/>
        <p:txBody>
          <a:bodyPr>
            <a:normAutofit lnSpcReduction="10000"/>
          </a:bodyPr>
          <a:lstStyle/>
          <a:p>
            <a:r>
              <a:rPr lang="en-US" dirty="0"/>
              <a:t>Don’t ignore the signs of compassion fatigue</a:t>
            </a:r>
          </a:p>
          <a:p>
            <a:pPr>
              <a:defRPr/>
            </a:pPr>
            <a:r>
              <a:rPr lang="en-US" dirty="0">
                <a:ea typeface="MS PGothic" charset="0"/>
                <a:cs typeface="Arial" charset="0"/>
              </a:rPr>
              <a:t>Burnout in staff AND leadership</a:t>
            </a:r>
          </a:p>
          <a:p>
            <a:pPr>
              <a:defRPr/>
            </a:pPr>
            <a:r>
              <a:rPr lang="en-US" dirty="0">
                <a:ea typeface="MS PGothic" charset="0"/>
                <a:cs typeface="Arial" charset="0"/>
              </a:rPr>
              <a:t>Secondary and vicarious trauma </a:t>
            </a:r>
          </a:p>
          <a:p>
            <a:pPr>
              <a:defRPr/>
            </a:pPr>
            <a:r>
              <a:rPr lang="en-US" dirty="0">
                <a:ea typeface="MS PGothic" charset="0"/>
                <a:cs typeface="Arial" charset="0"/>
              </a:rPr>
              <a:t>Job satisfaction</a:t>
            </a:r>
          </a:p>
          <a:p>
            <a:pPr>
              <a:defRPr/>
            </a:pPr>
            <a:r>
              <a:rPr lang="en-US" dirty="0">
                <a:ea typeface="MS PGothic" charset="0"/>
                <a:cs typeface="Arial" charset="0"/>
              </a:rPr>
              <a:t>Professional Quality of Life Scale (</a:t>
            </a:r>
            <a:r>
              <a:rPr lang="en-US" dirty="0" err="1">
                <a:ea typeface="MS PGothic" charset="0"/>
                <a:cs typeface="Arial" charset="0"/>
              </a:rPr>
              <a:t>ProQOL</a:t>
            </a:r>
            <a:r>
              <a:rPr lang="en-US" dirty="0">
                <a:ea typeface="MS PGothic" charset="0"/>
                <a:cs typeface="Arial" charset="0"/>
              </a:rPr>
              <a:t>)</a:t>
            </a:r>
          </a:p>
          <a:p>
            <a:pPr lvl="1"/>
            <a:r>
              <a:rPr lang="en-US" dirty="0">
                <a:hlinkClick r:id="rId3"/>
              </a:rPr>
              <a:t>https://proqol.org</a:t>
            </a:r>
            <a:endParaRPr lang="en-US" dirty="0"/>
          </a:p>
          <a:p>
            <a:pPr lvl="1"/>
            <a:r>
              <a:rPr lang="en-US" dirty="0"/>
              <a:t>30 questions to gauge compassion satisfaction, burnout, and secondary trauma</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3398131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Healing The Helpers</a:t>
            </a:r>
          </a:p>
        </p:txBody>
      </p:sp>
      <p:sp>
        <p:nvSpPr>
          <p:cNvPr id="3" name="Content Placeholder 2"/>
          <p:cNvSpPr>
            <a:spLocks noGrp="1"/>
          </p:cNvSpPr>
          <p:nvPr>
            <p:ph idx="1"/>
          </p:nvPr>
        </p:nvSpPr>
        <p:spPr/>
        <p:txBody>
          <a:bodyPr>
            <a:normAutofit/>
          </a:bodyPr>
          <a:lstStyle/>
          <a:p>
            <a:pPr>
              <a:defRPr/>
            </a:pPr>
            <a:r>
              <a:rPr lang="en-US" dirty="0">
                <a:ea typeface="MS PGothic" charset="0"/>
                <a:cs typeface="Arial" charset="0"/>
              </a:rPr>
              <a:t>Team building</a:t>
            </a:r>
          </a:p>
          <a:p>
            <a:pPr>
              <a:defRPr/>
            </a:pPr>
            <a:r>
              <a:rPr lang="en-US" dirty="0">
                <a:ea typeface="MS PGothic" charset="0"/>
                <a:cs typeface="Arial" charset="0"/>
              </a:rPr>
              <a:t>Celebrate successes </a:t>
            </a:r>
          </a:p>
          <a:p>
            <a:pPr>
              <a:defRPr/>
            </a:pPr>
            <a:r>
              <a:rPr lang="en-US" dirty="0">
                <a:ea typeface="MS PGothic" charset="0"/>
                <a:cs typeface="Arial" charset="0"/>
              </a:rPr>
              <a:t>Training and development needs</a:t>
            </a:r>
          </a:p>
          <a:p>
            <a:pPr>
              <a:defRPr/>
            </a:pPr>
            <a:r>
              <a:rPr lang="en-US" dirty="0">
                <a:ea typeface="MS PGothic" charset="0"/>
                <a:cs typeface="Arial" charset="0"/>
              </a:rPr>
              <a:t>Networking</a:t>
            </a:r>
          </a:p>
          <a:p>
            <a:endParaRPr lang="en-US" dirty="0"/>
          </a:p>
        </p:txBody>
      </p:sp>
    </p:spTree>
    <p:extLst>
      <p:ext uri="{BB962C8B-B14F-4D97-AF65-F5344CB8AC3E}">
        <p14:creationId xmlns:p14="http://schemas.microsoft.com/office/powerpoint/2010/main" val="3056646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Buzz Words</a:t>
            </a:r>
          </a:p>
        </p:txBody>
      </p:sp>
      <p:sp>
        <p:nvSpPr>
          <p:cNvPr id="3" name="Content Placeholder 2"/>
          <p:cNvSpPr>
            <a:spLocks noGrp="1"/>
          </p:cNvSpPr>
          <p:nvPr>
            <p:ph idx="1"/>
          </p:nvPr>
        </p:nvSpPr>
        <p:spPr/>
        <p:txBody>
          <a:bodyPr>
            <a:normAutofit lnSpcReduction="10000"/>
          </a:bodyPr>
          <a:lstStyle/>
          <a:p>
            <a:r>
              <a:rPr lang="en-US" dirty="0"/>
              <a:t>Self Care…yeah, we say that! </a:t>
            </a:r>
          </a:p>
          <a:p>
            <a:r>
              <a:rPr lang="en-US" dirty="0"/>
              <a:t>Take time off…yeah, we encourage that!</a:t>
            </a:r>
          </a:p>
          <a:p>
            <a:r>
              <a:rPr lang="en-US" dirty="0"/>
              <a:t>Prioritize your personal time…yeah, we try to do that!</a:t>
            </a:r>
          </a:p>
          <a:p>
            <a:r>
              <a:rPr lang="en-US" dirty="0"/>
              <a:t>Your time is your time…except for on-call, and whenever I need you</a:t>
            </a:r>
          </a:p>
          <a:p>
            <a:r>
              <a:rPr lang="en-US" dirty="0"/>
              <a:t>Employee Assistance Programs (EAP)… yeah, we encourage that too, and don’t be scared to use it</a:t>
            </a:r>
          </a:p>
          <a:p>
            <a:r>
              <a:rPr lang="en-US" dirty="0"/>
              <a:t>Staff Appreciation…yeah, we do that too!</a:t>
            </a:r>
          </a:p>
        </p:txBody>
      </p:sp>
    </p:spTree>
    <p:extLst>
      <p:ext uri="{BB962C8B-B14F-4D97-AF65-F5344CB8AC3E}">
        <p14:creationId xmlns:p14="http://schemas.microsoft.com/office/powerpoint/2010/main" val="938120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Culture Change</a:t>
            </a:r>
          </a:p>
        </p:txBody>
      </p:sp>
      <p:sp>
        <p:nvSpPr>
          <p:cNvPr id="3" name="Content Placeholder 2"/>
          <p:cNvSpPr>
            <a:spLocks noGrp="1"/>
          </p:cNvSpPr>
          <p:nvPr>
            <p:ph idx="1"/>
          </p:nvPr>
        </p:nvSpPr>
        <p:spPr/>
        <p:txBody>
          <a:bodyPr>
            <a:normAutofit lnSpcReduction="10000"/>
          </a:bodyPr>
          <a:lstStyle/>
          <a:p>
            <a:r>
              <a:rPr lang="en-US" dirty="0"/>
              <a:t>Just saying it doesn’t make it happen</a:t>
            </a:r>
          </a:p>
          <a:p>
            <a:r>
              <a:rPr lang="en-US" dirty="0"/>
              <a:t>Say it, mean it, do it and keep doing it</a:t>
            </a:r>
          </a:p>
          <a:p>
            <a:r>
              <a:rPr lang="en-US" dirty="0"/>
              <a:t>Get to know your staff- build rapport</a:t>
            </a:r>
          </a:p>
          <a:p>
            <a:r>
              <a:rPr lang="en-US" dirty="0"/>
              <a:t>Don’t assume “toughness”</a:t>
            </a:r>
          </a:p>
          <a:p>
            <a:r>
              <a:rPr lang="en-US" dirty="0"/>
              <a:t>No two interactions will be the same</a:t>
            </a:r>
          </a:p>
          <a:p>
            <a:r>
              <a:rPr lang="en-US" dirty="0"/>
              <a:t>Critical incident policy	</a:t>
            </a:r>
          </a:p>
          <a:p>
            <a:pPr lvl="1"/>
            <a:r>
              <a:rPr lang="en-US" dirty="0"/>
              <a:t>Ensure the consistency from worker to worker, incident to incident</a:t>
            </a:r>
          </a:p>
        </p:txBody>
      </p:sp>
    </p:spTree>
    <p:extLst>
      <p:ext uri="{BB962C8B-B14F-4D97-AF65-F5344CB8AC3E}">
        <p14:creationId xmlns:p14="http://schemas.microsoft.com/office/powerpoint/2010/main" val="2793263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Normalizing </a:t>
            </a:r>
          </a:p>
        </p:txBody>
      </p:sp>
      <p:sp>
        <p:nvSpPr>
          <p:cNvPr id="3" name="Content Placeholder 2"/>
          <p:cNvSpPr>
            <a:spLocks noGrp="1"/>
          </p:cNvSpPr>
          <p:nvPr>
            <p:ph idx="1"/>
          </p:nvPr>
        </p:nvSpPr>
        <p:spPr>
          <a:xfrm>
            <a:off x="913775" y="2367093"/>
            <a:ext cx="10364452" cy="3767893"/>
          </a:xfrm>
        </p:spPr>
        <p:txBody>
          <a:bodyPr>
            <a:normAutofit lnSpcReduction="10000"/>
          </a:bodyPr>
          <a:lstStyle/>
          <a:p>
            <a:r>
              <a:rPr lang="en-US" dirty="0"/>
              <a:t>Make it ok to say “I need help”</a:t>
            </a:r>
          </a:p>
          <a:p>
            <a:r>
              <a:rPr lang="en-US" dirty="0"/>
              <a:t>Truly encourage self-care </a:t>
            </a:r>
          </a:p>
          <a:p>
            <a:r>
              <a:rPr lang="en-US" dirty="0"/>
              <a:t>Check on your employees regularly</a:t>
            </a:r>
          </a:p>
          <a:p>
            <a:r>
              <a:rPr lang="en-US" dirty="0"/>
              <a:t>Follow up more than once</a:t>
            </a:r>
          </a:p>
          <a:p>
            <a:r>
              <a:rPr lang="en-US" dirty="0"/>
              <a:t>Encourage resources for staff outside of EAP </a:t>
            </a:r>
          </a:p>
          <a:p>
            <a:r>
              <a:rPr lang="en-US" dirty="0"/>
              <a:t>Provide on going training and awareness of secondary trauma effects and coping strategies</a:t>
            </a:r>
          </a:p>
          <a:p>
            <a:r>
              <a:rPr lang="en-US" dirty="0"/>
              <a:t>Utilize peer to peer support teams</a:t>
            </a:r>
          </a:p>
          <a:p>
            <a:endParaRPr lang="en-US" dirty="0"/>
          </a:p>
        </p:txBody>
      </p:sp>
    </p:spTree>
    <p:extLst>
      <p:ext uri="{BB962C8B-B14F-4D97-AF65-F5344CB8AC3E}">
        <p14:creationId xmlns:p14="http://schemas.microsoft.com/office/powerpoint/2010/main" val="1365819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 Support </a:t>
            </a:r>
          </a:p>
        </p:txBody>
      </p:sp>
      <p:sp>
        <p:nvSpPr>
          <p:cNvPr id="3" name="Content Placeholder 2"/>
          <p:cNvSpPr>
            <a:spLocks noGrp="1"/>
          </p:cNvSpPr>
          <p:nvPr>
            <p:ph idx="1"/>
          </p:nvPr>
        </p:nvSpPr>
        <p:spPr/>
        <p:txBody>
          <a:bodyPr>
            <a:normAutofit fontScale="92500"/>
          </a:bodyPr>
          <a:lstStyle/>
          <a:p>
            <a:r>
              <a:rPr lang="en-US" dirty="0"/>
              <a:t>Provide team members with proven, viable, and meaningful support services to reduce anxiety and promote their general well-being</a:t>
            </a:r>
          </a:p>
          <a:p>
            <a:r>
              <a:rPr lang="en-US" dirty="0"/>
              <a:t>Confidential and safe space for employees to talk and vent outside of supervision </a:t>
            </a:r>
          </a:p>
          <a:p>
            <a:r>
              <a:rPr lang="en-US" dirty="0"/>
              <a:t>Provide a safe and trusting environment</a:t>
            </a:r>
          </a:p>
          <a:p>
            <a:r>
              <a:rPr lang="en-US" dirty="0"/>
              <a:t>Teams made up of volunteers-peers in the workforce</a:t>
            </a:r>
          </a:p>
          <a:p>
            <a:r>
              <a:rPr lang="en-US" dirty="0"/>
              <a:t>Support from others who are currently walking the walk</a:t>
            </a:r>
          </a:p>
          <a:p>
            <a:r>
              <a:rPr lang="en-US" dirty="0"/>
              <a:t>Offers empathy and validation</a:t>
            </a:r>
          </a:p>
          <a:p>
            <a:endParaRPr lang="en-US" dirty="0"/>
          </a:p>
        </p:txBody>
      </p:sp>
    </p:spTree>
    <p:extLst>
      <p:ext uri="{BB962C8B-B14F-4D97-AF65-F5344CB8AC3E}">
        <p14:creationId xmlns:p14="http://schemas.microsoft.com/office/powerpoint/2010/main" val="1943133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Supervisor	</a:t>
            </a:r>
          </a:p>
        </p:txBody>
      </p:sp>
      <p:sp>
        <p:nvSpPr>
          <p:cNvPr id="3" name="Content Placeholder 2"/>
          <p:cNvSpPr>
            <a:spLocks noGrp="1"/>
          </p:cNvSpPr>
          <p:nvPr>
            <p:ph idx="1"/>
          </p:nvPr>
        </p:nvSpPr>
        <p:spPr>
          <a:xfrm>
            <a:off x="913775" y="2367093"/>
            <a:ext cx="10364452" cy="3991177"/>
          </a:xfrm>
        </p:spPr>
        <p:txBody>
          <a:bodyPr>
            <a:normAutofit fontScale="92500" lnSpcReduction="10000"/>
          </a:bodyPr>
          <a:lstStyle/>
          <a:p>
            <a:r>
              <a:rPr lang="en-US" sz="2200" dirty="0"/>
              <a:t>You are not immune – don’t ignore yourself </a:t>
            </a:r>
          </a:p>
          <a:p>
            <a:r>
              <a:rPr lang="en-US" sz="2200" dirty="0"/>
              <a:t>You will hear and experience all of your employees secondary trauma</a:t>
            </a:r>
          </a:p>
          <a:p>
            <a:r>
              <a:rPr lang="en-US" sz="2200" dirty="0"/>
              <a:t>Plan for your own self-care</a:t>
            </a:r>
          </a:p>
          <a:p>
            <a:r>
              <a:rPr lang="en-US" sz="2200" dirty="0"/>
              <a:t>Walk the walk</a:t>
            </a:r>
          </a:p>
          <a:p>
            <a:r>
              <a:rPr lang="en-US" sz="2200" dirty="0"/>
              <a:t>Peer to peer support</a:t>
            </a:r>
          </a:p>
          <a:p>
            <a:r>
              <a:rPr lang="en-US" sz="2200" dirty="0"/>
              <a:t>Give and be open to receiving feedback – often </a:t>
            </a:r>
          </a:p>
          <a:p>
            <a:r>
              <a:rPr lang="en-US" sz="2200" dirty="0"/>
              <a:t>Consistency </a:t>
            </a:r>
          </a:p>
          <a:p>
            <a:r>
              <a:rPr lang="en-US" sz="2200" dirty="0"/>
              <a:t>Transparency</a:t>
            </a:r>
          </a:p>
          <a:p>
            <a:r>
              <a:rPr lang="en-US" sz="2200" dirty="0"/>
              <a:t>Give it time</a:t>
            </a:r>
          </a:p>
          <a:p>
            <a:endParaRPr lang="en-US" dirty="0"/>
          </a:p>
        </p:txBody>
      </p:sp>
    </p:spTree>
    <p:extLst>
      <p:ext uri="{BB962C8B-B14F-4D97-AF65-F5344CB8AC3E}">
        <p14:creationId xmlns:p14="http://schemas.microsoft.com/office/powerpoint/2010/main" val="3751820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762" y="618517"/>
            <a:ext cx="10517037" cy="1596177"/>
          </a:xfrm>
        </p:spPr>
        <p:txBody>
          <a:bodyPr/>
          <a:lstStyle/>
          <a:p>
            <a:r>
              <a:rPr lang="en-US" dirty="0"/>
              <a:t>Contact Information	</a:t>
            </a:r>
          </a:p>
        </p:txBody>
      </p:sp>
      <p:sp>
        <p:nvSpPr>
          <p:cNvPr id="3" name="Content Placeholder 2"/>
          <p:cNvSpPr>
            <a:spLocks noGrp="1"/>
          </p:cNvSpPr>
          <p:nvPr>
            <p:ph idx="1"/>
          </p:nvPr>
        </p:nvSpPr>
        <p:spPr>
          <a:xfrm>
            <a:off x="836761" y="2900629"/>
            <a:ext cx="10517038" cy="3957371"/>
          </a:xfrm>
        </p:spPr>
        <p:txBody>
          <a:bodyPr>
            <a:normAutofit/>
          </a:bodyPr>
          <a:lstStyle/>
          <a:p>
            <a:pPr marL="0" indent="0" algn="ctr">
              <a:buNone/>
            </a:pPr>
            <a:r>
              <a:rPr lang="en-US" sz="4000" dirty="0"/>
              <a:t>Robin Pendleton</a:t>
            </a:r>
          </a:p>
          <a:p>
            <a:pPr marL="0" indent="0" algn="ctr">
              <a:buNone/>
            </a:pPr>
            <a:r>
              <a:rPr lang="en-US" sz="4000" dirty="0"/>
              <a:t>Senior Staff Development Training Specialist</a:t>
            </a:r>
          </a:p>
          <a:p>
            <a:pPr marL="0" indent="0" algn="ctr">
              <a:buNone/>
            </a:pPr>
            <a:r>
              <a:rPr lang="en-US" sz="4000" dirty="0">
                <a:hlinkClick r:id="rId2"/>
              </a:rPr>
              <a:t>Robin.Pendleton@health.mo.gov</a:t>
            </a:r>
            <a:endParaRPr lang="en-US" sz="4000" dirty="0"/>
          </a:p>
          <a:p>
            <a:endParaRPr lang="en-US" dirty="0"/>
          </a:p>
        </p:txBody>
      </p:sp>
    </p:spTree>
    <p:extLst>
      <p:ext uri="{BB962C8B-B14F-4D97-AF65-F5344CB8AC3E}">
        <p14:creationId xmlns:p14="http://schemas.microsoft.com/office/powerpoint/2010/main" val="3347272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Trauma Informed Care (TIC)</a:t>
            </a:r>
          </a:p>
        </p:txBody>
      </p:sp>
      <p:sp>
        <p:nvSpPr>
          <p:cNvPr id="3" name="Content Placeholder 2"/>
          <p:cNvSpPr>
            <a:spLocks noGrp="1"/>
          </p:cNvSpPr>
          <p:nvPr>
            <p:ph idx="1"/>
          </p:nvPr>
        </p:nvSpPr>
        <p:spPr/>
        <p:txBody>
          <a:bodyPr/>
          <a:lstStyle/>
          <a:p>
            <a:r>
              <a:rPr lang="en-US" dirty="0"/>
              <a:t>A practice that puts the person first</a:t>
            </a:r>
          </a:p>
          <a:p>
            <a:r>
              <a:rPr lang="en-US" dirty="0"/>
              <a:t>Assumes that an individual may have a history of trauma</a:t>
            </a:r>
          </a:p>
          <a:p>
            <a:r>
              <a:rPr lang="en-US" dirty="0"/>
              <a:t>Acknowledges the role that trauma may play in a person’s life</a:t>
            </a:r>
          </a:p>
          <a:p>
            <a:r>
              <a:rPr lang="en-US" dirty="0"/>
              <a:t>Recognizes symptoms as adaptations</a:t>
            </a:r>
          </a:p>
          <a:p>
            <a:r>
              <a:rPr lang="en-US" dirty="0"/>
              <a:t>Responds to the trauma</a:t>
            </a:r>
          </a:p>
          <a:p>
            <a:r>
              <a:rPr lang="en-US" dirty="0"/>
              <a:t>Resists re-traumatization </a:t>
            </a:r>
          </a:p>
        </p:txBody>
      </p:sp>
    </p:spTree>
    <p:extLst>
      <p:ext uri="{BB962C8B-B14F-4D97-AF65-F5344CB8AC3E}">
        <p14:creationId xmlns:p14="http://schemas.microsoft.com/office/powerpoint/2010/main" val="2985004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of Trauma Informed Care</a:t>
            </a:r>
          </a:p>
        </p:txBody>
      </p:sp>
      <p:sp>
        <p:nvSpPr>
          <p:cNvPr id="3" name="Content Placeholder 2"/>
          <p:cNvSpPr>
            <a:spLocks noGrp="1"/>
          </p:cNvSpPr>
          <p:nvPr>
            <p:ph idx="1"/>
          </p:nvPr>
        </p:nvSpPr>
        <p:spPr/>
        <p:txBody>
          <a:bodyPr>
            <a:normAutofit/>
          </a:bodyPr>
          <a:lstStyle/>
          <a:p>
            <a:r>
              <a:rPr lang="en-US" dirty="0"/>
              <a:t>Safety- Emotional and Physical</a:t>
            </a:r>
          </a:p>
          <a:p>
            <a:r>
              <a:rPr lang="en-US" dirty="0"/>
              <a:t>Trustworthiness and Transparency- Be clear and consistent </a:t>
            </a:r>
          </a:p>
          <a:p>
            <a:r>
              <a:rPr lang="en-US" dirty="0"/>
              <a:t>Collaboration and Mutuality</a:t>
            </a:r>
          </a:p>
          <a:p>
            <a:r>
              <a:rPr lang="en-US" dirty="0"/>
              <a:t>Peer support</a:t>
            </a:r>
          </a:p>
          <a:p>
            <a:r>
              <a:rPr lang="en-US" dirty="0"/>
              <a:t>Empowerment and Choice</a:t>
            </a:r>
          </a:p>
          <a:p>
            <a:r>
              <a:rPr lang="en-US" dirty="0"/>
              <a:t>Cultural, Historical, and Gender issues</a:t>
            </a:r>
          </a:p>
        </p:txBody>
      </p:sp>
    </p:spTree>
    <p:extLst>
      <p:ext uri="{BB962C8B-B14F-4D97-AF65-F5344CB8AC3E}">
        <p14:creationId xmlns:p14="http://schemas.microsoft.com/office/powerpoint/2010/main" val="1345317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5 Core Schemas distorted by trauma</a:t>
            </a:r>
          </a:p>
        </p:txBody>
      </p:sp>
      <p:sp>
        <p:nvSpPr>
          <p:cNvPr id="3" name="Content Placeholder 2"/>
          <p:cNvSpPr>
            <a:spLocks noGrp="1"/>
          </p:cNvSpPr>
          <p:nvPr>
            <p:ph idx="1"/>
          </p:nvPr>
        </p:nvSpPr>
        <p:spPr/>
        <p:txBody>
          <a:bodyPr>
            <a:normAutofit lnSpcReduction="10000"/>
          </a:bodyPr>
          <a:lstStyle/>
          <a:p>
            <a:r>
              <a:rPr lang="en-US" dirty="0"/>
              <a:t>Safety</a:t>
            </a:r>
          </a:p>
          <a:p>
            <a:r>
              <a:rPr lang="en-US" dirty="0"/>
              <a:t>Trust</a:t>
            </a:r>
          </a:p>
          <a:p>
            <a:r>
              <a:rPr lang="en-US" dirty="0"/>
              <a:t>Esteem</a:t>
            </a:r>
          </a:p>
          <a:p>
            <a:r>
              <a:rPr lang="en-US" dirty="0"/>
              <a:t>Intimacy</a:t>
            </a:r>
          </a:p>
          <a:p>
            <a:r>
              <a:rPr lang="en-US" dirty="0"/>
              <a:t>Control</a:t>
            </a:r>
          </a:p>
          <a:p>
            <a:endParaRPr lang="en-US" dirty="0"/>
          </a:p>
          <a:p>
            <a:pPr marL="0" indent="0">
              <a:buNone/>
            </a:pPr>
            <a:r>
              <a:rPr lang="en-US" dirty="0"/>
              <a:t>What does this mean for our staff experiencing trauma on duty?</a:t>
            </a:r>
          </a:p>
        </p:txBody>
      </p:sp>
    </p:spTree>
    <p:extLst>
      <p:ext uri="{BB962C8B-B14F-4D97-AF65-F5344CB8AC3E}">
        <p14:creationId xmlns:p14="http://schemas.microsoft.com/office/powerpoint/2010/main" val="2289329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Trauma Informed Supervision?	</a:t>
            </a:r>
          </a:p>
        </p:txBody>
      </p:sp>
      <p:sp>
        <p:nvSpPr>
          <p:cNvPr id="3" name="Content Placeholder 2"/>
          <p:cNvSpPr>
            <a:spLocks noGrp="1"/>
          </p:cNvSpPr>
          <p:nvPr>
            <p:ph idx="1"/>
          </p:nvPr>
        </p:nvSpPr>
        <p:spPr>
          <a:xfrm>
            <a:off x="838200" y="2317898"/>
            <a:ext cx="10515600" cy="3859065"/>
          </a:xfrm>
        </p:spPr>
        <p:txBody>
          <a:bodyPr>
            <a:normAutofit/>
          </a:bodyPr>
          <a:lstStyle/>
          <a:p>
            <a:r>
              <a:rPr lang="en-US" dirty="0"/>
              <a:t>Supervising Staff Experiencing Trauma</a:t>
            </a:r>
          </a:p>
          <a:p>
            <a:pPr lvl="1"/>
            <a:r>
              <a:rPr lang="en-US" sz="2000" dirty="0"/>
              <a:t>A tool to reduce the effects of compassion fatigue, secondary trauma and burn out</a:t>
            </a:r>
          </a:p>
          <a:p>
            <a:pPr lvl="1"/>
            <a:r>
              <a:rPr lang="en-US" sz="2000" dirty="0"/>
              <a:t>Promotes resiliency </a:t>
            </a:r>
          </a:p>
          <a:p>
            <a:pPr lvl="1"/>
            <a:r>
              <a:rPr lang="en-US" sz="2000" dirty="0"/>
              <a:t>Supports both the client and the worker</a:t>
            </a:r>
          </a:p>
          <a:p>
            <a:endParaRPr lang="en-US" dirty="0"/>
          </a:p>
        </p:txBody>
      </p:sp>
      <p:sp>
        <p:nvSpPr>
          <p:cNvPr id="4" name="Rectangle 3"/>
          <p:cNvSpPr/>
          <p:nvPr/>
        </p:nvSpPr>
        <p:spPr>
          <a:xfrm>
            <a:off x="0" y="5100935"/>
            <a:ext cx="12192000" cy="400110"/>
          </a:xfrm>
          <a:prstGeom prst="rect">
            <a:avLst/>
          </a:prstGeom>
        </p:spPr>
        <p:txBody>
          <a:bodyPr wrap="square">
            <a:spAutoFit/>
          </a:bodyPr>
          <a:lstStyle/>
          <a:p>
            <a:pPr algn="ctr"/>
            <a:r>
              <a:rPr lang="en-US" sz="2000" cap="all" dirty="0"/>
              <a:t>What is the difference between the worker and a client? </a:t>
            </a:r>
          </a:p>
        </p:txBody>
      </p:sp>
    </p:spTree>
    <p:extLst>
      <p:ext uri="{BB962C8B-B14F-4D97-AF65-F5344CB8AC3E}">
        <p14:creationId xmlns:p14="http://schemas.microsoft.com/office/powerpoint/2010/main" val="3928068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Trauma Informed Approach To Supervising	</a:t>
            </a:r>
          </a:p>
        </p:txBody>
      </p:sp>
      <p:sp>
        <p:nvSpPr>
          <p:cNvPr id="3" name="Content Placeholder 2"/>
          <p:cNvSpPr>
            <a:spLocks noGrp="1"/>
          </p:cNvSpPr>
          <p:nvPr>
            <p:ph idx="1"/>
          </p:nvPr>
        </p:nvSpPr>
        <p:spPr/>
        <p:txBody>
          <a:bodyPr>
            <a:normAutofit/>
          </a:bodyPr>
          <a:lstStyle/>
          <a:p>
            <a:r>
              <a:rPr lang="en-US" dirty="0"/>
              <a:t>Follow the TIC principles</a:t>
            </a:r>
          </a:p>
          <a:p>
            <a:r>
              <a:rPr lang="en-US" dirty="0"/>
              <a:t>Recognize symptoms as adaptations</a:t>
            </a:r>
          </a:p>
          <a:p>
            <a:r>
              <a:rPr lang="en-US" dirty="0"/>
              <a:t>Secondary Trauma is a “when not an if” </a:t>
            </a:r>
          </a:p>
          <a:p>
            <a:r>
              <a:rPr lang="en-US" dirty="0"/>
              <a:t>Support staff right away, don’t make them wait for a set meeting</a:t>
            </a:r>
          </a:p>
          <a:p>
            <a:r>
              <a:rPr lang="en-US" dirty="0"/>
              <a:t>Manage workloads</a:t>
            </a:r>
          </a:p>
          <a:p>
            <a:endParaRPr lang="en-US" dirty="0"/>
          </a:p>
        </p:txBody>
      </p:sp>
    </p:spTree>
    <p:extLst>
      <p:ext uri="{BB962C8B-B14F-4D97-AF65-F5344CB8AC3E}">
        <p14:creationId xmlns:p14="http://schemas.microsoft.com/office/powerpoint/2010/main" val="575978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Trauma Informed Approach To Supervising	</a:t>
            </a:r>
          </a:p>
        </p:txBody>
      </p:sp>
      <p:sp>
        <p:nvSpPr>
          <p:cNvPr id="3" name="Content Placeholder 2"/>
          <p:cNvSpPr>
            <a:spLocks noGrp="1"/>
          </p:cNvSpPr>
          <p:nvPr>
            <p:ph idx="1"/>
          </p:nvPr>
        </p:nvSpPr>
        <p:spPr/>
        <p:txBody>
          <a:bodyPr>
            <a:normAutofit/>
          </a:bodyPr>
          <a:lstStyle/>
          <a:p>
            <a:r>
              <a:rPr lang="en-US" dirty="0"/>
              <a:t>Have meaningful, collaborative conversations</a:t>
            </a:r>
          </a:p>
          <a:p>
            <a:r>
              <a:rPr lang="en-US" dirty="0"/>
              <a:t>Provide structure and clear expectations</a:t>
            </a:r>
          </a:p>
          <a:p>
            <a:r>
              <a:rPr lang="en-US" dirty="0"/>
              <a:t>Make it a part of your conversation – every time</a:t>
            </a:r>
          </a:p>
          <a:p>
            <a:r>
              <a:rPr lang="en-US" dirty="0"/>
              <a:t>Validate, Validate, Validate</a:t>
            </a:r>
          </a:p>
          <a:p>
            <a:endParaRPr lang="en-US" dirty="0"/>
          </a:p>
        </p:txBody>
      </p:sp>
    </p:spTree>
    <p:extLst>
      <p:ext uri="{BB962C8B-B14F-4D97-AF65-F5344CB8AC3E}">
        <p14:creationId xmlns:p14="http://schemas.microsoft.com/office/powerpoint/2010/main" val="1023653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Guiding Questions	</a:t>
            </a:r>
          </a:p>
        </p:txBody>
      </p:sp>
      <p:sp>
        <p:nvSpPr>
          <p:cNvPr id="3" name="Content Placeholder 2"/>
          <p:cNvSpPr>
            <a:spLocks noGrp="1"/>
          </p:cNvSpPr>
          <p:nvPr>
            <p:ph idx="1"/>
          </p:nvPr>
        </p:nvSpPr>
        <p:spPr/>
        <p:txBody>
          <a:bodyPr/>
          <a:lstStyle/>
          <a:p>
            <a:r>
              <a:rPr lang="en-US" dirty="0"/>
              <a:t>What are your goals?</a:t>
            </a:r>
          </a:p>
          <a:p>
            <a:r>
              <a:rPr lang="en-US" dirty="0"/>
              <a:t>What supports do you need from me?</a:t>
            </a:r>
          </a:p>
          <a:p>
            <a:r>
              <a:rPr lang="en-US" dirty="0"/>
              <a:t>How is secondary trauma affecting you and your work right now?</a:t>
            </a:r>
          </a:p>
          <a:p>
            <a:r>
              <a:rPr lang="en-US" dirty="0"/>
              <a:t>Any workload or workplace issues concerning you?</a:t>
            </a:r>
          </a:p>
          <a:p>
            <a:r>
              <a:rPr lang="en-US" dirty="0"/>
              <a:t>How can I help?</a:t>
            </a:r>
          </a:p>
          <a:p>
            <a:r>
              <a:rPr lang="en-US" dirty="0"/>
              <a:t>And again… Validate, Validate, Validate</a:t>
            </a:r>
          </a:p>
          <a:p>
            <a:endParaRPr lang="en-US" dirty="0"/>
          </a:p>
        </p:txBody>
      </p:sp>
    </p:spTree>
    <p:extLst>
      <p:ext uri="{BB962C8B-B14F-4D97-AF65-F5344CB8AC3E}">
        <p14:creationId xmlns:p14="http://schemas.microsoft.com/office/powerpoint/2010/main" val="1535954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Considerations</a:t>
            </a:r>
          </a:p>
        </p:txBody>
      </p:sp>
      <p:sp>
        <p:nvSpPr>
          <p:cNvPr id="3" name="Content Placeholder 2"/>
          <p:cNvSpPr>
            <a:spLocks noGrp="1"/>
          </p:cNvSpPr>
          <p:nvPr>
            <p:ph idx="1"/>
          </p:nvPr>
        </p:nvSpPr>
        <p:spPr>
          <a:xfrm>
            <a:off x="913775" y="2083981"/>
            <a:ext cx="10364452" cy="4061638"/>
          </a:xfrm>
        </p:spPr>
        <p:txBody>
          <a:bodyPr>
            <a:noAutofit/>
          </a:bodyPr>
          <a:lstStyle/>
          <a:p>
            <a:r>
              <a:rPr lang="en-US" dirty="0"/>
              <a:t>Do you know how secondary trauma is affecting your workforce?</a:t>
            </a:r>
          </a:p>
          <a:p>
            <a:r>
              <a:rPr lang="en-US" dirty="0"/>
              <a:t>Is there a chance they are re-experiencing due to past experiences? (work or personal)</a:t>
            </a:r>
          </a:p>
          <a:p>
            <a:r>
              <a:rPr lang="en-US" dirty="0"/>
              <a:t>Could your employee be feeling lost, hopeless or helpless</a:t>
            </a:r>
          </a:p>
          <a:p>
            <a:r>
              <a:rPr lang="en-US" dirty="0"/>
              <a:t>Be aware of the language you use</a:t>
            </a:r>
          </a:p>
          <a:p>
            <a:r>
              <a:rPr lang="en-US" dirty="0"/>
              <a:t>Cultural responsiveness</a:t>
            </a:r>
          </a:p>
          <a:p>
            <a:pPr lvl="1"/>
            <a:r>
              <a:rPr lang="en-US" sz="2000" dirty="0"/>
              <a:t>Honor, respect, value </a:t>
            </a:r>
          </a:p>
          <a:p>
            <a:pPr lvl="1"/>
            <a:r>
              <a:rPr lang="en-US" sz="2000" dirty="0"/>
              <a:t>Reflective of beliefs and traditions </a:t>
            </a:r>
          </a:p>
          <a:p>
            <a:r>
              <a:rPr lang="en-US" dirty="0"/>
              <a:t>Remember trauma = loss</a:t>
            </a:r>
          </a:p>
        </p:txBody>
      </p:sp>
    </p:spTree>
    <p:extLst>
      <p:ext uri="{BB962C8B-B14F-4D97-AF65-F5344CB8AC3E}">
        <p14:creationId xmlns:p14="http://schemas.microsoft.com/office/powerpoint/2010/main" val="104799072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802</TotalTime>
  <Words>1727</Words>
  <Application>Microsoft Office PowerPoint</Application>
  <PresentationFormat>Widescreen</PresentationFormat>
  <Paragraphs>156</Paragraphs>
  <Slides>17</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Garamond</vt:lpstr>
      <vt:lpstr>Organic</vt:lpstr>
      <vt:lpstr>Trauma Informed Supervision</vt:lpstr>
      <vt:lpstr>What Is Trauma Informed Care (TIC)</vt:lpstr>
      <vt:lpstr>Principles of Trauma Informed Care</vt:lpstr>
      <vt:lpstr>5 Core Schemas distorted by trauma</vt:lpstr>
      <vt:lpstr>What is Trauma Informed Supervision? </vt:lpstr>
      <vt:lpstr>Trauma Informed Approach To Supervising </vt:lpstr>
      <vt:lpstr>Trauma Informed Approach To Supervising </vt:lpstr>
      <vt:lpstr>Guiding Questions </vt:lpstr>
      <vt:lpstr>Trauma Considerations</vt:lpstr>
      <vt:lpstr>Healing The Helpers</vt:lpstr>
      <vt:lpstr>Healing The Helpers</vt:lpstr>
      <vt:lpstr>Buzz Words</vt:lpstr>
      <vt:lpstr>Culture Change</vt:lpstr>
      <vt:lpstr>Normalizing </vt:lpstr>
      <vt:lpstr>Peer Support </vt:lpstr>
      <vt:lpstr>The Supervisor </vt:lpstr>
      <vt:lpstr>Contact Information </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Informed Supervison For APS</dc:title>
  <dc:creator>Pendleton, Robin</dc:creator>
  <cp:lastModifiedBy>jamie schieber</cp:lastModifiedBy>
  <cp:revision>39</cp:revision>
  <dcterms:created xsi:type="dcterms:W3CDTF">2021-12-29T18:34:00Z</dcterms:created>
  <dcterms:modified xsi:type="dcterms:W3CDTF">2023-08-30T17:12:38Z</dcterms:modified>
</cp:coreProperties>
</file>