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8" r:id="rId2"/>
    <p:sldId id="259" r:id="rId3"/>
    <p:sldId id="291" r:id="rId4"/>
    <p:sldId id="265" r:id="rId5"/>
    <p:sldId id="278" r:id="rId6"/>
    <p:sldId id="288" r:id="rId7"/>
    <p:sldId id="292" r:id="rId8"/>
    <p:sldId id="268" r:id="rId9"/>
    <p:sldId id="260" r:id="rId10"/>
    <p:sldId id="270" r:id="rId11"/>
    <p:sldId id="303" r:id="rId12"/>
    <p:sldId id="294" r:id="rId13"/>
    <p:sldId id="315" r:id="rId14"/>
    <p:sldId id="319" r:id="rId15"/>
    <p:sldId id="320" r:id="rId16"/>
    <p:sldId id="321" r:id="rId17"/>
    <p:sldId id="322" r:id="rId18"/>
    <p:sldId id="290" r:id="rId19"/>
    <p:sldId id="323" r:id="rId20"/>
    <p:sldId id="302" r:id="rId21"/>
    <p:sldId id="313" r:id="rId22"/>
    <p:sldId id="285" r:id="rId23"/>
    <p:sldId id="318" r:id="rId24"/>
    <p:sldId id="300" r:id="rId25"/>
    <p:sldId id="297" r:id="rId26"/>
    <p:sldId id="286" r:id="rId27"/>
    <p:sldId id="316"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4486D-BED3-4B58-B424-75DF2D2A5507}" v="9" dt="2023-08-24T15:05:54.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29D720-2F32-4B16-A0D5-904043D45B9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29599-EBA5-442F-A1BA-D528B2144BAA}"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77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E29D720-2F32-4B16-A0D5-904043D45B96}"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25051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D720-2F32-4B16-A0D5-904043D45B9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221143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D720-2F32-4B16-A0D5-904043D45B9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29599-EBA5-442F-A1BA-D528B2144BAA}"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0652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D720-2F32-4B16-A0D5-904043D45B9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311641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D720-2F32-4B16-A0D5-904043D45B9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29599-EBA5-442F-A1BA-D528B2144BAA}"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34414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D720-2F32-4B16-A0D5-904043D45B9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530349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9D720-2F32-4B16-A0D5-904043D45B9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851342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9D720-2F32-4B16-A0D5-904043D45B9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386306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9D720-2F32-4B16-A0D5-904043D45B9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56077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9D720-2F32-4B16-A0D5-904043D45B9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161205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29D720-2F32-4B16-A0D5-904043D45B9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118580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29D720-2F32-4B16-A0D5-904043D45B96}"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183051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29D720-2F32-4B16-A0D5-904043D45B96}"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194693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9D720-2F32-4B16-A0D5-904043D45B96}"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307170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9D720-2F32-4B16-A0D5-904043D45B9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334845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9D720-2F32-4B16-A0D5-904043D45B9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29599-EBA5-442F-A1BA-D528B2144BAA}" type="slidenum">
              <a:rPr lang="en-US" smtClean="0"/>
              <a:t>‹#›</a:t>
            </a:fld>
            <a:endParaRPr lang="en-US"/>
          </a:p>
        </p:txBody>
      </p:sp>
    </p:spTree>
    <p:extLst>
      <p:ext uri="{BB962C8B-B14F-4D97-AF65-F5344CB8AC3E}">
        <p14:creationId xmlns:p14="http://schemas.microsoft.com/office/powerpoint/2010/main" val="95637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E29D720-2F32-4B16-A0D5-904043D45B96}" type="datetimeFigureOut">
              <a:rPr lang="en-US" smtClean="0"/>
              <a:t>8/30/2023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D229599-EBA5-442F-A1BA-D528B2144BAA}" type="slidenum">
              <a:rPr lang="en-US" smtClean="0"/>
              <a:t>‹#›</a:t>
            </a:fld>
            <a:endParaRPr lang="en-US"/>
          </a:p>
        </p:txBody>
      </p:sp>
    </p:spTree>
    <p:extLst>
      <p:ext uri="{BB962C8B-B14F-4D97-AF65-F5344CB8AC3E}">
        <p14:creationId xmlns:p14="http://schemas.microsoft.com/office/powerpoint/2010/main" val="1701229166"/>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28" name="Group 1030">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32" name="Straight Connector 1031">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9" name="Straight Connector 1032">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4" name="Straight Connector 1033">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0" name="Straight Connector 1034">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6" name="Straight Connector 1035">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038" name="Rectangle 1037">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05F4516-A4D5-3E76-8D74-943BF44D0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101" b="-2"/>
          <a:stretch/>
        </p:blipFill>
        <p:spPr bwMode="auto">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B786264-6793-138C-F063-E9C8F2F2F300}"/>
              </a:ext>
            </a:extLst>
          </p:cNvPr>
          <p:cNvSpPr txBox="1"/>
          <p:nvPr/>
        </p:nvSpPr>
        <p:spPr>
          <a:xfrm>
            <a:off x="7532710" y="1822448"/>
            <a:ext cx="3479419" cy="1555753"/>
          </a:xfrm>
          <a:prstGeom prst="rect">
            <a:avLst/>
          </a:prstGeom>
        </p:spPr>
        <p:txBody>
          <a:bodyPr vert="horz" lIns="91440" tIns="45720" rIns="91440" bIns="45720" rtlCol="0" anchor="t">
            <a:normAutofit fontScale="92500" lnSpcReduction="20000"/>
          </a:bodyPr>
          <a:lstStyle/>
          <a:p>
            <a:pPr>
              <a:spcBef>
                <a:spcPct val="20000"/>
              </a:spcBef>
              <a:spcAft>
                <a:spcPts val="600"/>
              </a:spcAft>
              <a:buClr>
                <a:schemeClr val="tx1"/>
              </a:buClr>
              <a:buSzPct val="80000"/>
            </a:pPr>
            <a:r>
              <a:rPr lang="en-US" sz="3500" b="1" dirty="0"/>
              <a:t>So, I’ve Got This Wild Idea… </a:t>
            </a:r>
          </a:p>
          <a:p>
            <a:pPr>
              <a:spcBef>
                <a:spcPct val="20000"/>
              </a:spcBef>
              <a:spcAft>
                <a:spcPts val="600"/>
              </a:spcAft>
              <a:buClr>
                <a:schemeClr val="tx1"/>
              </a:buClr>
              <a:buSzPct val="80000"/>
            </a:pPr>
            <a:r>
              <a:rPr lang="en-US" sz="3500" b="1" dirty="0">
                <a:solidFill>
                  <a:srgbClr val="FFFF00"/>
                </a:solidFill>
              </a:rPr>
              <a:t>Now What?? </a:t>
            </a:r>
          </a:p>
          <a:p>
            <a:pPr>
              <a:spcBef>
                <a:spcPct val="20000"/>
              </a:spcBef>
              <a:spcAft>
                <a:spcPts val="600"/>
              </a:spcAft>
              <a:buClr>
                <a:schemeClr val="tx1"/>
              </a:buClr>
              <a:buSzPct val="80000"/>
            </a:pPr>
            <a:endParaRPr lang="en-US" sz="2800" b="1" dirty="0">
              <a:solidFill>
                <a:srgbClr val="FFFF00"/>
              </a:solidFill>
            </a:endParaRPr>
          </a:p>
          <a:p>
            <a:pPr>
              <a:spcBef>
                <a:spcPct val="20000"/>
              </a:spcBef>
              <a:spcAft>
                <a:spcPts val="600"/>
              </a:spcAft>
              <a:buClr>
                <a:schemeClr val="tx1"/>
              </a:buClr>
              <a:buSzPct val="80000"/>
            </a:pPr>
            <a:endParaRPr lang="en-US" sz="2800" b="1" dirty="0">
              <a:solidFill>
                <a:srgbClr val="FFFF00"/>
              </a:solidFill>
            </a:endParaRPr>
          </a:p>
          <a:p>
            <a:pPr>
              <a:spcBef>
                <a:spcPct val="20000"/>
              </a:spcBef>
              <a:spcAft>
                <a:spcPts val="600"/>
              </a:spcAft>
              <a:buClr>
                <a:schemeClr val="tx1"/>
              </a:buClr>
              <a:buSzPct val="80000"/>
            </a:pPr>
            <a:endParaRPr lang="en-US" sz="2800" b="1" dirty="0">
              <a:solidFill>
                <a:srgbClr val="FFFF00"/>
              </a:solidFill>
            </a:endParaRPr>
          </a:p>
          <a:p>
            <a:pPr>
              <a:spcBef>
                <a:spcPct val="20000"/>
              </a:spcBef>
              <a:spcAft>
                <a:spcPts val="600"/>
              </a:spcAft>
              <a:buClr>
                <a:schemeClr val="tx1"/>
              </a:buClr>
              <a:buSzPct val="80000"/>
            </a:pPr>
            <a:endParaRPr lang="en-US" sz="2800" b="1" dirty="0">
              <a:solidFill>
                <a:srgbClr val="FFFF00"/>
              </a:solidFill>
            </a:endParaRPr>
          </a:p>
        </p:txBody>
      </p:sp>
      <p:grpSp>
        <p:nvGrpSpPr>
          <p:cNvPr id="1042" name="Group 1041">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43" name="Straight Connector 1042">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4" name="Straight Connector 1043">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6" name="Straight Connector 1045">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descr="A black and white logo&#10;&#10;Description automatically generated">
            <a:extLst>
              <a:ext uri="{FF2B5EF4-FFF2-40B4-BE49-F238E27FC236}">
                <a16:creationId xmlns:a16="http://schemas.microsoft.com/office/drawing/2014/main" id="{1E9D874E-93E6-A8B0-93B8-5093B2B9D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1554733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E187-09CE-FB6C-5E74-312C4A5DD13E}"/>
              </a:ext>
            </a:extLst>
          </p:cNvPr>
          <p:cNvSpPr>
            <a:spLocks noGrp="1"/>
          </p:cNvSpPr>
          <p:nvPr>
            <p:ph type="title"/>
          </p:nvPr>
        </p:nvSpPr>
        <p:spPr>
          <a:xfrm>
            <a:off x="415636" y="1014154"/>
            <a:ext cx="4696691" cy="4980246"/>
          </a:xfrm>
        </p:spPr>
        <p:txBody>
          <a:bodyPr>
            <a:normAutofit/>
          </a:bodyPr>
          <a:lstStyle/>
          <a:p>
            <a:pPr algn="ctr"/>
            <a:r>
              <a:rPr lang="en-US" b="1" dirty="0"/>
              <a:t>Can we just get </a:t>
            </a:r>
            <a:br>
              <a:rPr lang="en-US" b="1" dirty="0"/>
            </a:br>
            <a:r>
              <a:rPr lang="en-US" b="1" dirty="0"/>
              <a:t>a checklist??</a:t>
            </a:r>
          </a:p>
        </p:txBody>
      </p:sp>
      <p:pic>
        <p:nvPicPr>
          <p:cNvPr id="5" name="Content Placeholder 4">
            <a:extLst>
              <a:ext uri="{FF2B5EF4-FFF2-40B4-BE49-F238E27FC236}">
                <a16:creationId xmlns:a16="http://schemas.microsoft.com/office/drawing/2014/main" id="{8847D75F-1D35-498E-C147-0C3A1AE9EC61}"/>
              </a:ext>
            </a:extLst>
          </p:cNvPr>
          <p:cNvPicPr>
            <a:picLocks noGrp="1" noChangeAspect="1"/>
          </p:cNvPicPr>
          <p:nvPr>
            <p:ph idx="1"/>
          </p:nvPr>
        </p:nvPicPr>
        <p:blipFill>
          <a:blip r:embed="rId2"/>
          <a:stretch>
            <a:fillRect/>
          </a:stretch>
        </p:blipFill>
        <p:spPr>
          <a:xfrm>
            <a:off x="4869875" y="343914"/>
            <a:ext cx="4419599" cy="5765863"/>
          </a:xfrm>
        </p:spPr>
      </p:pic>
      <p:pic>
        <p:nvPicPr>
          <p:cNvPr id="4" name="Picture 3" descr="A black and white logo&#10;&#10;Description automatically generated">
            <a:extLst>
              <a:ext uri="{FF2B5EF4-FFF2-40B4-BE49-F238E27FC236}">
                <a16:creationId xmlns:a16="http://schemas.microsoft.com/office/drawing/2014/main" id="{0D0CAA48-B279-6421-6336-FED1EDD38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368624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A0B045-1D7E-1EF7-C491-56641FB5D982}"/>
              </a:ext>
            </a:extLst>
          </p:cNvPr>
          <p:cNvPicPr>
            <a:picLocks noChangeAspect="1"/>
          </p:cNvPicPr>
          <p:nvPr/>
        </p:nvPicPr>
        <p:blipFill>
          <a:blip r:embed="rId2"/>
          <a:stretch>
            <a:fillRect/>
          </a:stretch>
        </p:blipFill>
        <p:spPr>
          <a:xfrm>
            <a:off x="2730729" y="2003835"/>
            <a:ext cx="6271389" cy="2679925"/>
          </a:xfrm>
          <a:prstGeom prst="rect">
            <a:avLst/>
          </a:prstGeom>
        </p:spPr>
      </p:pic>
      <p:pic>
        <p:nvPicPr>
          <p:cNvPr id="3" name="Picture 2" descr="A black and white logo&#10;&#10;Description automatically generated">
            <a:extLst>
              <a:ext uri="{FF2B5EF4-FFF2-40B4-BE49-F238E27FC236}">
                <a16:creationId xmlns:a16="http://schemas.microsoft.com/office/drawing/2014/main" id="{A9493E04-DBD1-BB25-149B-2F9792627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90899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FB2B99-5826-3E53-8B5A-80753DEF73AA}"/>
              </a:ext>
            </a:extLst>
          </p:cNvPr>
          <p:cNvPicPr>
            <a:picLocks noChangeAspect="1"/>
          </p:cNvPicPr>
          <p:nvPr/>
        </p:nvPicPr>
        <p:blipFill>
          <a:blip r:embed="rId2"/>
          <a:stretch>
            <a:fillRect/>
          </a:stretch>
        </p:blipFill>
        <p:spPr>
          <a:xfrm>
            <a:off x="5200377" y="3579323"/>
            <a:ext cx="2333625" cy="1628409"/>
          </a:xfrm>
          <a:prstGeom prst="rect">
            <a:avLst/>
          </a:prstGeom>
        </p:spPr>
      </p:pic>
      <p:pic>
        <p:nvPicPr>
          <p:cNvPr id="8" name="Picture 7">
            <a:extLst>
              <a:ext uri="{FF2B5EF4-FFF2-40B4-BE49-F238E27FC236}">
                <a16:creationId xmlns:a16="http://schemas.microsoft.com/office/drawing/2014/main" id="{7A949671-B1B5-ED26-DC12-06315B70A799}"/>
              </a:ext>
            </a:extLst>
          </p:cNvPr>
          <p:cNvPicPr>
            <a:picLocks noChangeAspect="1"/>
          </p:cNvPicPr>
          <p:nvPr/>
        </p:nvPicPr>
        <p:blipFill>
          <a:blip r:embed="rId3"/>
          <a:stretch>
            <a:fillRect/>
          </a:stretch>
        </p:blipFill>
        <p:spPr>
          <a:xfrm>
            <a:off x="8601962" y="1240514"/>
            <a:ext cx="2245676" cy="1591222"/>
          </a:xfrm>
          <a:prstGeom prst="rect">
            <a:avLst/>
          </a:prstGeom>
        </p:spPr>
      </p:pic>
      <p:pic>
        <p:nvPicPr>
          <p:cNvPr id="18" name="Picture 17">
            <a:extLst>
              <a:ext uri="{FF2B5EF4-FFF2-40B4-BE49-F238E27FC236}">
                <a16:creationId xmlns:a16="http://schemas.microsoft.com/office/drawing/2014/main" id="{5B930A13-9BC6-AA1D-F26B-ED8D931FC499}"/>
              </a:ext>
            </a:extLst>
          </p:cNvPr>
          <p:cNvPicPr>
            <a:picLocks noChangeAspect="1"/>
          </p:cNvPicPr>
          <p:nvPr/>
        </p:nvPicPr>
        <p:blipFill>
          <a:blip r:embed="rId4"/>
          <a:stretch>
            <a:fillRect/>
          </a:stretch>
        </p:blipFill>
        <p:spPr>
          <a:xfrm>
            <a:off x="8449561" y="318701"/>
            <a:ext cx="2333625" cy="457200"/>
          </a:xfrm>
          <a:prstGeom prst="rect">
            <a:avLst/>
          </a:prstGeom>
        </p:spPr>
      </p:pic>
      <p:pic>
        <p:nvPicPr>
          <p:cNvPr id="20" name="Picture 19">
            <a:extLst>
              <a:ext uri="{FF2B5EF4-FFF2-40B4-BE49-F238E27FC236}">
                <a16:creationId xmlns:a16="http://schemas.microsoft.com/office/drawing/2014/main" id="{993D2BDE-3CD4-51DD-6756-125993389D1C}"/>
              </a:ext>
            </a:extLst>
          </p:cNvPr>
          <p:cNvPicPr>
            <a:picLocks noChangeAspect="1"/>
          </p:cNvPicPr>
          <p:nvPr/>
        </p:nvPicPr>
        <p:blipFill>
          <a:blip r:embed="rId5"/>
          <a:stretch>
            <a:fillRect/>
          </a:stretch>
        </p:blipFill>
        <p:spPr>
          <a:xfrm>
            <a:off x="4971777" y="410248"/>
            <a:ext cx="2562225" cy="2571750"/>
          </a:xfrm>
          <a:prstGeom prst="rect">
            <a:avLst/>
          </a:prstGeom>
        </p:spPr>
      </p:pic>
      <p:pic>
        <p:nvPicPr>
          <p:cNvPr id="3" name="Picture 2">
            <a:extLst>
              <a:ext uri="{FF2B5EF4-FFF2-40B4-BE49-F238E27FC236}">
                <a16:creationId xmlns:a16="http://schemas.microsoft.com/office/drawing/2014/main" id="{BD0C72B0-714D-F084-81ED-A8D413102EC3}"/>
              </a:ext>
            </a:extLst>
          </p:cNvPr>
          <p:cNvPicPr>
            <a:picLocks noChangeAspect="1"/>
          </p:cNvPicPr>
          <p:nvPr/>
        </p:nvPicPr>
        <p:blipFill>
          <a:blip r:embed="rId6"/>
          <a:stretch>
            <a:fillRect/>
          </a:stretch>
        </p:blipFill>
        <p:spPr>
          <a:xfrm>
            <a:off x="9281952" y="5025375"/>
            <a:ext cx="1809750" cy="790575"/>
          </a:xfrm>
          <a:prstGeom prst="rect">
            <a:avLst/>
          </a:prstGeom>
        </p:spPr>
      </p:pic>
      <p:pic>
        <p:nvPicPr>
          <p:cNvPr id="7" name="Picture 6">
            <a:extLst>
              <a:ext uri="{FF2B5EF4-FFF2-40B4-BE49-F238E27FC236}">
                <a16:creationId xmlns:a16="http://schemas.microsoft.com/office/drawing/2014/main" id="{AA812014-863C-1359-F165-5B551A5767EE}"/>
              </a:ext>
            </a:extLst>
          </p:cNvPr>
          <p:cNvPicPr>
            <a:picLocks noChangeAspect="1"/>
          </p:cNvPicPr>
          <p:nvPr/>
        </p:nvPicPr>
        <p:blipFill>
          <a:blip r:embed="rId7"/>
          <a:stretch>
            <a:fillRect/>
          </a:stretch>
        </p:blipFill>
        <p:spPr>
          <a:xfrm>
            <a:off x="935593" y="2224253"/>
            <a:ext cx="2400300" cy="1562100"/>
          </a:xfrm>
          <a:prstGeom prst="rect">
            <a:avLst/>
          </a:prstGeom>
        </p:spPr>
      </p:pic>
      <p:pic>
        <p:nvPicPr>
          <p:cNvPr id="11" name="Picture 10">
            <a:extLst>
              <a:ext uri="{FF2B5EF4-FFF2-40B4-BE49-F238E27FC236}">
                <a16:creationId xmlns:a16="http://schemas.microsoft.com/office/drawing/2014/main" id="{6C0C15CA-EBC5-7F6C-FC40-D068CDCAEE0C}"/>
              </a:ext>
            </a:extLst>
          </p:cNvPr>
          <p:cNvPicPr>
            <a:picLocks noChangeAspect="1"/>
          </p:cNvPicPr>
          <p:nvPr/>
        </p:nvPicPr>
        <p:blipFill>
          <a:blip r:embed="rId8"/>
          <a:stretch>
            <a:fillRect/>
          </a:stretch>
        </p:blipFill>
        <p:spPr>
          <a:xfrm>
            <a:off x="136412" y="633799"/>
            <a:ext cx="4267441" cy="1225305"/>
          </a:xfrm>
          <a:prstGeom prst="rect">
            <a:avLst/>
          </a:prstGeom>
        </p:spPr>
      </p:pic>
      <p:pic>
        <p:nvPicPr>
          <p:cNvPr id="15" name="Picture 14">
            <a:extLst>
              <a:ext uri="{FF2B5EF4-FFF2-40B4-BE49-F238E27FC236}">
                <a16:creationId xmlns:a16="http://schemas.microsoft.com/office/drawing/2014/main" id="{123CFB89-1C68-D207-CB79-9108BF2B869B}"/>
              </a:ext>
            </a:extLst>
          </p:cNvPr>
          <p:cNvPicPr>
            <a:picLocks noChangeAspect="1"/>
          </p:cNvPicPr>
          <p:nvPr/>
        </p:nvPicPr>
        <p:blipFill>
          <a:blip r:embed="rId9"/>
          <a:stretch>
            <a:fillRect/>
          </a:stretch>
        </p:blipFill>
        <p:spPr>
          <a:xfrm>
            <a:off x="148076" y="4333266"/>
            <a:ext cx="4166899" cy="1378094"/>
          </a:xfrm>
          <a:prstGeom prst="rect">
            <a:avLst/>
          </a:prstGeom>
        </p:spPr>
      </p:pic>
      <p:pic>
        <p:nvPicPr>
          <p:cNvPr id="19" name="Picture 18">
            <a:extLst>
              <a:ext uri="{FF2B5EF4-FFF2-40B4-BE49-F238E27FC236}">
                <a16:creationId xmlns:a16="http://schemas.microsoft.com/office/drawing/2014/main" id="{6D53D7BA-7E07-DDD4-0301-B8953F6DDA74}"/>
              </a:ext>
            </a:extLst>
          </p:cNvPr>
          <p:cNvPicPr>
            <a:picLocks noChangeAspect="1"/>
          </p:cNvPicPr>
          <p:nvPr/>
        </p:nvPicPr>
        <p:blipFill>
          <a:blip r:embed="rId10"/>
          <a:stretch>
            <a:fillRect/>
          </a:stretch>
        </p:blipFill>
        <p:spPr>
          <a:xfrm>
            <a:off x="7925193" y="3364828"/>
            <a:ext cx="3705225" cy="1028700"/>
          </a:xfrm>
          <a:prstGeom prst="rect">
            <a:avLst/>
          </a:prstGeom>
        </p:spPr>
      </p:pic>
      <p:pic>
        <p:nvPicPr>
          <p:cNvPr id="5" name="Picture 4">
            <a:extLst>
              <a:ext uri="{FF2B5EF4-FFF2-40B4-BE49-F238E27FC236}">
                <a16:creationId xmlns:a16="http://schemas.microsoft.com/office/drawing/2014/main" id="{529EDEAD-15B5-D447-BB39-2D79C4429C3D}"/>
              </a:ext>
            </a:extLst>
          </p:cNvPr>
          <p:cNvPicPr>
            <a:picLocks noChangeAspect="1"/>
          </p:cNvPicPr>
          <p:nvPr/>
        </p:nvPicPr>
        <p:blipFill>
          <a:blip r:embed="rId11"/>
          <a:stretch>
            <a:fillRect/>
          </a:stretch>
        </p:blipFill>
        <p:spPr>
          <a:xfrm>
            <a:off x="4703648" y="5617486"/>
            <a:ext cx="3943350" cy="904875"/>
          </a:xfrm>
          <a:prstGeom prst="rect">
            <a:avLst/>
          </a:prstGeom>
        </p:spPr>
      </p:pic>
    </p:spTree>
    <p:extLst>
      <p:ext uri="{BB962C8B-B14F-4D97-AF65-F5344CB8AC3E}">
        <p14:creationId xmlns:p14="http://schemas.microsoft.com/office/powerpoint/2010/main" val="186543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logo&#10;&#10;Description automatically generated">
            <a:extLst>
              <a:ext uri="{FF2B5EF4-FFF2-40B4-BE49-F238E27FC236}">
                <a16:creationId xmlns:a16="http://schemas.microsoft.com/office/drawing/2014/main" id="{1158F8F1-5AC9-1EA9-74AB-9412B6557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pic>
        <p:nvPicPr>
          <p:cNvPr id="6" name="Picture 5">
            <a:extLst>
              <a:ext uri="{FF2B5EF4-FFF2-40B4-BE49-F238E27FC236}">
                <a16:creationId xmlns:a16="http://schemas.microsoft.com/office/drawing/2014/main" id="{DAECDCFC-EE50-ECBA-E4C2-8D5C41DE652E}"/>
              </a:ext>
            </a:extLst>
          </p:cNvPr>
          <p:cNvPicPr>
            <a:picLocks noChangeAspect="1"/>
          </p:cNvPicPr>
          <p:nvPr/>
        </p:nvPicPr>
        <p:blipFill>
          <a:blip r:embed="rId3"/>
          <a:stretch>
            <a:fillRect/>
          </a:stretch>
        </p:blipFill>
        <p:spPr>
          <a:xfrm>
            <a:off x="2340441" y="402709"/>
            <a:ext cx="6844200" cy="6052582"/>
          </a:xfrm>
          <a:prstGeom prst="rect">
            <a:avLst/>
          </a:prstGeom>
        </p:spPr>
      </p:pic>
    </p:spTree>
    <p:extLst>
      <p:ext uri="{BB962C8B-B14F-4D97-AF65-F5344CB8AC3E}">
        <p14:creationId xmlns:p14="http://schemas.microsoft.com/office/powerpoint/2010/main" val="173956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4C89-48FE-A2A8-763C-790BB3BFD7F2}"/>
              </a:ext>
            </a:extLst>
          </p:cNvPr>
          <p:cNvSpPr>
            <a:spLocks noGrp="1"/>
          </p:cNvSpPr>
          <p:nvPr>
            <p:ph type="title"/>
          </p:nvPr>
        </p:nvSpPr>
        <p:spPr>
          <a:xfrm>
            <a:off x="684211" y="772161"/>
            <a:ext cx="9659939" cy="1981200"/>
          </a:xfrm>
        </p:spPr>
        <p:txBody>
          <a:bodyPr>
            <a:normAutofit/>
          </a:bodyPr>
          <a:lstStyle/>
          <a:p>
            <a:r>
              <a:rPr lang="en-US" sz="2000" i="1" dirty="0">
                <a:solidFill>
                  <a:schemeClr val="bg1"/>
                </a:solidFill>
                <a:effectLst/>
                <a:latin typeface="Calibri" panose="020F0502020204030204" pitchFamily="34" charset="0"/>
                <a:ea typeface="Calibri" panose="020F0502020204030204" pitchFamily="34" charset="0"/>
              </a:rPr>
              <a:t>We truly are a perfect match!  We compliment each other’s existing programs and when combined, it’s really a magical experience for our participants.</a:t>
            </a:r>
            <a:br>
              <a:rPr lang="en-US" sz="2000" i="1" dirty="0">
                <a:solidFill>
                  <a:schemeClr val="bg1"/>
                </a:solidFill>
                <a:effectLst/>
                <a:latin typeface="Calibri" panose="020F0502020204030204" pitchFamily="34" charset="0"/>
                <a:ea typeface="Calibri" panose="020F0502020204030204" pitchFamily="34" charset="0"/>
              </a:rPr>
            </a:br>
            <a:br>
              <a:rPr lang="en-US" sz="2000" i="1" dirty="0">
                <a:solidFill>
                  <a:schemeClr val="bg1"/>
                </a:solidFill>
                <a:latin typeface="Calibri" panose="020F0502020204030204" pitchFamily="34" charset="0"/>
                <a:ea typeface="Calibri" panose="020F0502020204030204" pitchFamily="34" charset="0"/>
              </a:rPr>
            </a:br>
            <a:r>
              <a:rPr lang="en-US" sz="2000" i="1" dirty="0">
                <a:solidFill>
                  <a:schemeClr val="bg1"/>
                </a:solidFill>
                <a:latin typeface="Calibri" panose="020F0502020204030204" pitchFamily="34" charset="0"/>
                <a:ea typeface="Calibri" panose="020F0502020204030204" pitchFamily="34" charset="0"/>
              </a:rPr>
              <a:t>Annie Alameda, PhD Professor and Director of </a:t>
            </a:r>
            <a:r>
              <a:rPr lang="en-US" sz="2000" i="1" dirty="0" err="1">
                <a:solidFill>
                  <a:schemeClr val="bg1"/>
                </a:solidFill>
                <a:latin typeface="Calibri" panose="020F0502020204030204" pitchFamily="34" charset="0"/>
                <a:ea typeface="Calibri" panose="020F0502020204030204" pitchFamily="34" charset="0"/>
              </a:rPr>
              <a:t>LindenWELL</a:t>
            </a:r>
            <a:endParaRPr lang="en-US" sz="2000" dirty="0">
              <a:solidFill>
                <a:schemeClr val="bg1"/>
              </a:solidFill>
            </a:endParaRPr>
          </a:p>
        </p:txBody>
      </p:sp>
      <p:pic>
        <p:nvPicPr>
          <p:cNvPr id="5" name="Picture 4">
            <a:extLst>
              <a:ext uri="{FF2B5EF4-FFF2-40B4-BE49-F238E27FC236}">
                <a16:creationId xmlns:a16="http://schemas.microsoft.com/office/drawing/2014/main" id="{2782BC17-A1A4-4724-84F9-D5C98360DCD8}"/>
              </a:ext>
            </a:extLst>
          </p:cNvPr>
          <p:cNvPicPr>
            <a:picLocks noChangeAspect="1"/>
          </p:cNvPicPr>
          <p:nvPr/>
        </p:nvPicPr>
        <p:blipFill>
          <a:blip r:embed="rId2"/>
          <a:stretch>
            <a:fillRect/>
          </a:stretch>
        </p:blipFill>
        <p:spPr>
          <a:xfrm>
            <a:off x="5188466" y="3590290"/>
            <a:ext cx="3705225" cy="10287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CB911B3E-AFA8-A281-6E86-7418A621F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pic>
        <p:nvPicPr>
          <p:cNvPr id="3" name="Picture 2">
            <a:extLst>
              <a:ext uri="{FF2B5EF4-FFF2-40B4-BE49-F238E27FC236}">
                <a16:creationId xmlns:a16="http://schemas.microsoft.com/office/drawing/2014/main" id="{18C5E755-0C10-4A83-2604-526CF4537D45}"/>
              </a:ext>
            </a:extLst>
          </p:cNvPr>
          <p:cNvPicPr>
            <a:picLocks noChangeAspect="1"/>
          </p:cNvPicPr>
          <p:nvPr/>
        </p:nvPicPr>
        <p:blipFill>
          <a:blip r:embed="rId4"/>
          <a:stretch>
            <a:fillRect/>
          </a:stretch>
        </p:blipFill>
        <p:spPr>
          <a:xfrm>
            <a:off x="1209355" y="2468572"/>
            <a:ext cx="3360417" cy="4142509"/>
          </a:xfrm>
          <a:prstGeom prst="rect">
            <a:avLst/>
          </a:prstGeom>
        </p:spPr>
      </p:pic>
    </p:spTree>
    <p:extLst>
      <p:ext uri="{BB962C8B-B14F-4D97-AF65-F5344CB8AC3E}">
        <p14:creationId xmlns:p14="http://schemas.microsoft.com/office/powerpoint/2010/main" val="125420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4C89-48FE-A2A8-763C-790BB3BFD7F2}"/>
              </a:ext>
            </a:extLst>
          </p:cNvPr>
          <p:cNvSpPr>
            <a:spLocks noGrp="1"/>
          </p:cNvSpPr>
          <p:nvPr>
            <p:ph type="title"/>
          </p:nvPr>
        </p:nvSpPr>
        <p:spPr>
          <a:xfrm>
            <a:off x="684211" y="772161"/>
            <a:ext cx="9659939" cy="1981200"/>
          </a:xfrm>
        </p:spPr>
        <p:txBody>
          <a:bodyPr>
            <a:normAutofit/>
          </a:bodyPr>
          <a:lstStyle/>
          <a:p>
            <a:r>
              <a:rPr lang="en-US" sz="2000" i="1" dirty="0">
                <a:solidFill>
                  <a:schemeClr val="bg1"/>
                </a:solidFill>
                <a:effectLst/>
                <a:latin typeface="Calibri" panose="020F0502020204030204" pitchFamily="34" charset="0"/>
                <a:ea typeface="Calibri" panose="020F0502020204030204" pitchFamily="34" charset="0"/>
              </a:rPr>
              <a:t>“Our senior neighbors can be vulnerable if there’s no one there to check on them. Volunteering with Aging Ahead is just one way to do that.”  </a:t>
            </a:r>
            <a:br>
              <a:rPr lang="en-US" sz="2000" i="1" dirty="0">
                <a:solidFill>
                  <a:schemeClr val="bg1"/>
                </a:solidFill>
                <a:effectLst/>
                <a:latin typeface="Calibri" panose="020F0502020204030204" pitchFamily="34" charset="0"/>
                <a:ea typeface="Calibri" panose="020F0502020204030204" pitchFamily="34" charset="0"/>
              </a:rPr>
            </a:br>
            <a:br>
              <a:rPr lang="en-US" sz="2000" i="1" dirty="0">
                <a:solidFill>
                  <a:schemeClr val="bg1"/>
                </a:solidFill>
                <a:effectLst/>
                <a:latin typeface="Calibri" panose="020F0502020204030204" pitchFamily="34" charset="0"/>
                <a:ea typeface="Calibri" panose="020F0502020204030204" pitchFamily="34" charset="0"/>
              </a:rPr>
            </a:br>
            <a:r>
              <a:rPr lang="en-US" sz="2000" i="1" dirty="0">
                <a:solidFill>
                  <a:schemeClr val="bg1"/>
                </a:solidFill>
                <a:effectLst/>
                <a:latin typeface="Calibri" panose="020F0502020204030204" pitchFamily="34" charset="0"/>
                <a:ea typeface="Calibri" panose="020F0502020204030204" pitchFamily="34" charset="0"/>
              </a:rPr>
              <a:t>Todd Gibson, Director Field Operations for eastern </a:t>
            </a:r>
            <a:r>
              <a:rPr lang="en-US" sz="2000" i="1" dirty="0" err="1">
                <a:solidFill>
                  <a:schemeClr val="bg1"/>
                </a:solidFill>
                <a:effectLst/>
                <a:latin typeface="Calibri" panose="020F0502020204030204" pitchFamily="34" charset="0"/>
                <a:ea typeface="Calibri" panose="020F0502020204030204" pitchFamily="34" charset="0"/>
              </a:rPr>
              <a:t>missouri</a:t>
            </a:r>
            <a:endParaRPr lang="en-US" sz="2000" dirty="0">
              <a:solidFill>
                <a:schemeClr val="bg1"/>
              </a:solidFill>
            </a:endParaRPr>
          </a:p>
        </p:txBody>
      </p:sp>
      <p:pic>
        <p:nvPicPr>
          <p:cNvPr id="5" name="Picture 4">
            <a:extLst>
              <a:ext uri="{FF2B5EF4-FFF2-40B4-BE49-F238E27FC236}">
                <a16:creationId xmlns:a16="http://schemas.microsoft.com/office/drawing/2014/main" id="{7F8EEA76-5081-0A02-5A8A-19F9A1FF5061}"/>
              </a:ext>
            </a:extLst>
          </p:cNvPr>
          <p:cNvPicPr>
            <a:picLocks noChangeAspect="1"/>
          </p:cNvPicPr>
          <p:nvPr/>
        </p:nvPicPr>
        <p:blipFill>
          <a:blip r:embed="rId2"/>
          <a:stretch>
            <a:fillRect/>
          </a:stretch>
        </p:blipFill>
        <p:spPr>
          <a:xfrm>
            <a:off x="6701573" y="3604491"/>
            <a:ext cx="2680124" cy="1170791"/>
          </a:xfrm>
          <a:prstGeom prst="rect">
            <a:avLst/>
          </a:prstGeom>
        </p:spPr>
      </p:pic>
      <p:pic>
        <p:nvPicPr>
          <p:cNvPr id="4" name="Picture 3" descr="A black and white logo&#10;&#10;Description automatically generated">
            <a:extLst>
              <a:ext uri="{FF2B5EF4-FFF2-40B4-BE49-F238E27FC236}">
                <a16:creationId xmlns:a16="http://schemas.microsoft.com/office/drawing/2014/main" id="{371F14C0-C37B-04DE-6823-0A093984D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pic>
        <p:nvPicPr>
          <p:cNvPr id="3" name="Picture 2">
            <a:extLst>
              <a:ext uri="{FF2B5EF4-FFF2-40B4-BE49-F238E27FC236}">
                <a16:creationId xmlns:a16="http://schemas.microsoft.com/office/drawing/2014/main" id="{C09C96CE-B9A3-74B5-33C5-5E82C0CF5E0E}"/>
              </a:ext>
            </a:extLst>
          </p:cNvPr>
          <p:cNvPicPr>
            <a:picLocks noChangeAspect="1"/>
          </p:cNvPicPr>
          <p:nvPr/>
        </p:nvPicPr>
        <p:blipFill>
          <a:blip r:embed="rId4"/>
          <a:stretch>
            <a:fillRect/>
          </a:stretch>
        </p:blipFill>
        <p:spPr>
          <a:xfrm>
            <a:off x="810369" y="2605579"/>
            <a:ext cx="5002643" cy="3727358"/>
          </a:xfrm>
          <a:prstGeom prst="rect">
            <a:avLst/>
          </a:prstGeom>
        </p:spPr>
      </p:pic>
    </p:spTree>
    <p:extLst>
      <p:ext uri="{BB962C8B-B14F-4D97-AF65-F5344CB8AC3E}">
        <p14:creationId xmlns:p14="http://schemas.microsoft.com/office/powerpoint/2010/main" val="400215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4C89-48FE-A2A8-763C-790BB3BFD7F2}"/>
              </a:ext>
            </a:extLst>
          </p:cNvPr>
          <p:cNvSpPr>
            <a:spLocks noGrp="1"/>
          </p:cNvSpPr>
          <p:nvPr>
            <p:ph type="title"/>
          </p:nvPr>
        </p:nvSpPr>
        <p:spPr>
          <a:xfrm>
            <a:off x="684211" y="772161"/>
            <a:ext cx="9659939" cy="1981200"/>
          </a:xfrm>
        </p:spPr>
        <p:txBody>
          <a:bodyPr>
            <a:normAutofit/>
          </a:bodyPr>
          <a:lstStyle/>
          <a:p>
            <a:r>
              <a:rPr lang="en-US" sz="2000" i="1" dirty="0">
                <a:solidFill>
                  <a:schemeClr val="bg1"/>
                </a:solidFill>
                <a:effectLst/>
                <a:latin typeface="Calibri" panose="020F0502020204030204" pitchFamily="34" charset="0"/>
                <a:ea typeface="Calibri" panose="020F0502020204030204" pitchFamily="34" charset="0"/>
              </a:rPr>
              <a:t>We want our relationship with Aging Ahead to be a true partnership.  We’re not going to </a:t>
            </a:r>
            <a:r>
              <a:rPr lang="en-US" sz="2000" i="1" dirty="0">
                <a:solidFill>
                  <a:schemeClr val="bg1"/>
                </a:solidFill>
                <a:latin typeface="Calibri" panose="020F0502020204030204" pitchFamily="34" charset="0"/>
                <a:ea typeface="Calibri" panose="020F0502020204030204" pitchFamily="34" charset="0"/>
              </a:rPr>
              <a:t>just be takers.</a:t>
            </a:r>
            <a:br>
              <a:rPr lang="en-US" sz="2000" i="1" dirty="0">
                <a:solidFill>
                  <a:schemeClr val="bg1"/>
                </a:solidFill>
                <a:effectLst/>
                <a:latin typeface="Calibri" panose="020F0502020204030204" pitchFamily="34" charset="0"/>
                <a:ea typeface="Calibri" panose="020F0502020204030204" pitchFamily="34" charset="0"/>
              </a:rPr>
            </a:br>
            <a:br>
              <a:rPr lang="en-US" sz="2000" i="1" dirty="0">
                <a:solidFill>
                  <a:schemeClr val="bg1"/>
                </a:solidFill>
                <a:latin typeface="Calibri" panose="020F0502020204030204" pitchFamily="34" charset="0"/>
                <a:ea typeface="Calibri" panose="020F0502020204030204" pitchFamily="34" charset="0"/>
              </a:rPr>
            </a:br>
            <a:r>
              <a:rPr lang="en-US" sz="2000" i="1" dirty="0">
                <a:solidFill>
                  <a:schemeClr val="bg1"/>
                </a:solidFill>
                <a:latin typeface="Calibri" panose="020F0502020204030204" pitchFamily="34" charset="0"/>
                <a:ea typeface="Calibri" panose="020F0502020204030204" pitchFamily="34" charset="0"/>
              </a:rPr>
              <a:t>Maggie Melson, Director of adult and youth services</a:t>
            </a:r>
            <a:endParaRPr lang="en-US" sz="2000" dirty="0">
              <a:solidFill>
                <a:schemeClr val="bg1"/>
              </a:solidFill>
            </a:endParaRPr>
          </a:p>
        </p:txBody>
      </p:sp>
      <p:pic>
        <p:nvPicPr>
          <p:cNvPr id="3" name="Picture 2">
            <a:extLst>
              <a:ext uri="{FF2B5EF4-FFF2-40B4-BE49-F238E27FC236}">
                <a16:creationId xmlns:a16="http://schemas.microsoft.com/office/drawing/2014/main" id="{EAD7B493-219B-63FD-4329-1B8AB6E8E3B1}"/>
              </a:ext>
            </a:extLst>
          </p:cNvPr>
          <p:cNvPicPr>
            <a:picLocks noChangeAspect="1"/>
          </p:cNvPicPr>
          <p:nvPr/>
        </p:nvPicPr>
        <p:blipFill>
          <a:blip r:embed="rId2"/>
          <a:stretch>
            <a:fillRect/>
          </a:stretch>
        </p:blipFill>
        <p:spPr>
          <a:xfrm>
            <a:off x="6096000" y="3535705"/>
            <a:ext cx="4170025" cy="1377815"/>
          </a:xfrm>
          <a:prstGeom prst="rect">
            <a:avLst/>
          </a:prstGeom>
        </p:spPr>
      </p:pic>
      <p:pic>
        <p:nvPicPr>
          <p:cNvPr id="5" name="Picture 4" descr="A black and white logo&#10;&#10;Description automatically generated">
            <a:extLst>
              <a:ext uri="{FF2B5EF4-FFF2-40B4-BE49-F238E27FC236}">
                <a16:creationId xmlns:a16="http://schemas.microsoft.com/office/drawing/2014/main" id="{22FA242D-14A8-2131-EB1A-DF17B112D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pic>
        <p:nvPicPr>
          <p:cNvPr id="4" name="Picture 3">
            <a:extLst>
              <a:ext uri="{FF2B5EF4-FFF2-40B4-BE49-F238E27FC236}">
                <a16:creationId xmlns:a16="http://schemas.microsoft.com/office/drawing/2014/main" id="{D6D32EE2-7D9B-6A2F-50D3-730F648D4C36}"/>
              </a:ext>
            </a:extLst>
          </p:cNvPr>
          <p:cNvPicPr>
            <a:picLocks noChangeAspect="1"/>
          </p:cNvPicPr>
          <p:nvPr/>
        </p:nvPicPr>
        <p:blipFill>
          <a:blip r:embed="rId4"/>
          <a:stretch>
            <a:fillRect/>
          </a:stretch>
        </p:blipFill>
        <p:spPr>
          <a:xfrm>
            <a:off x="758037" y="2753361"/>
            <a:ext cx="4610014" cy="3489714"/>
          </a:xfrm>
          <a:prstGeom prst="rect">
            <a:avLst/>
          </a:prstGeom>
        </p:spPr>
      </p:pic>
    </p:spTree>
    <p:extLst>
      <p:ext uri="{BB962C8B-B14F-4D97-AF65-F5344CB8AC3E}">
        <p14:creationId xmlns:p14="http://schemas.microsoft.com/office/powerpoint/2010/main" val="1300706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D2D54E-409B-FC18-73B5-2EBABD39A862}"/>
              </a:ext>
            </a:extLst>
          </p:cNvPr>
          <p:cNvSpPr txBox="1"/>
          <p:nvPr/>
        </p:nvSpPr>
        <p:spPr>
          <a:xfrm>
            <a:off x="895349" y="966789"/>
            <a:ext cx="9458325" cy="1631216"/>
          </a:xfrm>
          <a:prstGeom prst="rect">
            <a:avLst/>
          </a:prstGeom>
          <a:noFill/>
        </p:spPr>
        <p:txBody>
          <a:bodyPr wrap="square">
            <a:spAutoFit/>
          </a:bodyPr>
          <a:lstStyle/>
          <a:p>
            <a:pPr marL="0" marR="0">
              <a:spcBef>
                <a:spcPts val="0"/>
              </a:spcBef>
              <a:spcAft>
                <a:spcPts val="0"/>
              </a:spcAft>
            </a:pPr>
            <a:r>
              <a:rPr lang="en-US" sz="2000" i="1" dirty="0">
                <a:solidFill>
                  <a:schemeClr val="bg1"/>
                </a:solidFill>
                <a:effectLst/>
                <a:latin typeface="Calibri" panose="020F0502020204030204" pitchFamily="34" charset="0"/>
                <a:ea typeface="MS PGothic" panose="020B0600070205080204" pitchFamily="34" charset="-128"/>
              </a:rPr>
              <a:t>I HOPE WHAT OUR TEAM DOES CLEARLY DEMONSTRATES OUR COMMITMENT IN SUPPORTING YOUR CAUSE AND OUR SENIORS WITHIN THE COMMUNITIES WE BOTH SERVE. </a:t>
            </a:r>
          </a:p>
          <a:p>
            <a:pPr marL="0" marR="0">
              <a:spcBef>
                <a:spcPts val="0"/>
              </a:spcBef>
              <a:spcAft>
                <a:spcPts val="0"/>
              </a:spcAft>
            </a:pPr>
            <a:endParaRPr lang="en-US" sz="2000" dirty="0">
              <a:solidFill>
                <a:schemeClr val="bg1"/>
              </a:solidFill>
              <a:latin typeface="Calibri" panose="020F0502020204030204" pitchFamily="34" charset="0"/>
              <a:ea typeface="MS PGothic" panose="020B0600070205080204" pitchFamily="34" charset="-128"/>
            </a:endParaRPr>
          </a:p>
          <a:p>
            <a:pPr marL="0" marR="0">
              <a:spcBef>
                <a:spcPts val="0"/>
              </a:spcBef>
              <a:spcAft>
                <a:spcPts val="0"/>
              </a:spcAft>
            </a:pPr>
            <a:r>
              <a:rPr lang="en-US" sz="2000" i="1" dirty="0">
                <a:solidFill>
                  <a:schemeClr val="bg1"/>
                </a:solidFill>
                <a:effectLst/>
                <a:latin typeface="Calibri" panose="020F0502020204030204" pitchFamily="34" charset="0"/>
                <a:ea typeface="MS PGothic" panose="020B0600070205080204" pitchFamily="34" charset="-128"/>
              </a:rPr>
              <a:t>MARCEL </a:t>
            </a:r>
            <a:r>
              <a:rPr lang="en-US" sz="2000" i="1" dirty="0">
                <a:solidFill>
                  <a:schemeClr val="bg1"/>
                </a:solidFill>
                <a:latin typeface="Calibri" panose="020F0502020204030204" pitchFamily="34" charset="0"/>
                <a:ea typeface="MS PGothic" panose="020B0600070205080204" pitchFamily="34" charset="-128"/>
              </a:rPr>
              <a:t>NADDAF, REGIONAL HEALTHCARE DIRECTOR </a:t>
            </a:r>
            <a:r>
              <a:rPr lang="en-US" sz="2000" i="1" dirty="0">
                <a:solidFill>
                  <a:schemeClr val="bg1"/>
                </a:solidFill>
                <a:effectLst/>
                <a:latin typeface="Calibri" panose="020F0502020204030204" pitchFamily="34" charset="0"/>
                <a:ea typeface="MS PGothic" panose="020B0600070205080204" pitchFamily="34" charset="-128"/>
              </a:rPr>
              <a:t>   </a:t>
            </a:r>
          </a:p>
        </p:txBody>
      </p:sp>
      <p:pic>
        <p:nvPicPr>
          <p:cNvPr id="5" name="Picture 4">
            <a:extLst>
              <a:ext uri="{FF2B5EF4-FFF2-40B4-BE49-F238E27FC236}">
                <a16:creationId xmlns:a16="http://schemas.microsoft.com/office/drawing/2014/main" id="{69A6A62C-4D8E-B07E-57EE-72041872E977}"/>
              </a:ext>
            </a:extLst>
          </p:cNvPr>
          <p:cNvPicPr>
            <a:picLocks noChangeAspect="1"/>
          </p:cNvPicPr>
          <p:nvPr/>
        </p:nvPicPr>
        <p:blipFill>
          <a:blip r:embed="rId2"/>
          <a:stretch>
            <a:fillRect/>
          </a:stretch>
        </p:blipFill>
        <p:spPr>
          <a:xfrm>
            <a:off x="6058080" y="3807558"/>
            <a:ext cx="3943350" cy="904875"/>
          </a:xfrm>
          <a:prstGeom prst="rect">
            <a:avLst/>
          </a:prstGeom>
        </p:spPr>
      </p:pic>
      <p:pic>
        <p:nvPicPr>
          <p:cNvPr id="2" name="Picture 1" descr="A black and white logo&#10;&#10;Description automatically generated">
            <a:extLst>
              <a:ext uri="{FF2B5EF4-FFF2-40B4-BE49-F238E27FC236}">
                <a16:creationId xmlns:a16="http://schemas.microsoft.com/office/drawing/2014/main" id="{AD2B1098-F604-BAB6-AA95-D6E709F88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pic>
        <p:nvPicPr>
          <p:cNvPr id="4" name="Picture 3">
            <a:extLst>
              <a:ext uri="{FF2B5EF4-FFF2-40B4-BE49-F238E27FC236}">
                <a16:creationId xmlns:a16="http://schemas.microsoft.com/office/drawing/2014/main" id="{98C66C9C-DAEF-73A2-86BB-D9E111565422}"/>
              </a:ext>
            </a:extLst>
          </p:cNvPr>
          <p:cNvPicPr>
            <a:picLocks noChangeAspect="1"/>
          </p:cNvPicPr>
          <p:nvPr/>
        </p:nvPicPr>
        <p:blipFill>
          <a:blip r:embed="rId4"/>
          <a:stretch>
            <a:fillRect/>
          </a:stretch>
        </p:blipFill>
        <p:spPr>
          <a:xfrm>
            <a:off x="965295" y="2745140"/>
            <a:ext cx="4484159" cy="3267732"/>
          </a:xfrm>
          <a:prstGeom prst="rect">
            <a:avLst/>
          </a:prstGeom>
        </p:spPr>
      </p:pic>
    </p:spTree>
    <p:extLst>
      <p:ext uri="{BB962C8B-B14F-4D97-AF65-F5344CB8AC3E}">
        <p14:creationId xmlns:p14="http://schemas.microsoft.com/office/powerpoint/2010/main" val="140534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2D9E0D-9647-0FF7-7A8E-7F6EB6433AA6}"/>
              </a:ext>
            </a:extLst>
          </p:cNvPr>
          <p:cNvPicPr>
            <a:picLocks noGrp="1" noChangeAspect="1"/>
          </p:cNvPicPr>
          <p:nvPr>
            <p:ph sz="half" idx="4294967295"/>
          </p:nvPr>
        </p:nvPicPr>
        <p:blipFill>
          <a:blip r:embed="rId2"/>
          <a:stretch>
            <a:fillRect/>
          </a:stretch>
        </p:blipFill>
        <p:spPr>
          <a:xfrm>
            <a:off x="3778944" y="655386"/>
            <a:ext cx="3362036" cy="4905026"/>
          </a:xfrm>
        </p:spPr>
      </p:pic>
      <p:pic>
        <p:nvPicPr>
          <p:cNvPr id="4" name="Picture 3" descr="A black and white logo&#10;&#10;Description automatically generated">
            <a:extLst>
              <a:ext uri="{FF2B5EF4-FFF2-40B4-BE49-F238E27FC236}">
                <a16:creationId xmlns:a16="http://schemas.microsoft.com/office/drawing/2014/main" id="{BF62AEB5-D2DB-BB75-F5B1-796329DF4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48210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6E5DCA4-42DC-7BA2-030E-93F889762ED3}"/>
              </a:ext>
            </a:extLst>
          </p:cNvPr>
          <p:cNvPicPr>
            <a:picLocks noGrp="1" noChangeAspect="1"/>
          </p:cNvPicPr>
          <p:nvPr>
            <p:ph sz="half" idx="4294967295"/>
          </p:nvPr>
        </p:nvPicPr>
        <p:blipFill>
          <a:blip r:embed="rId2"/>
          <a:stretch>
            <a:fillRect/>
          </a:stretch>
        </p:blipFill>
        <p:spPr>
          <a:xfrm>
            <a:off x="2743714" y="1251908"/>
            <a:ext cx="5228110" cy="3514004"/>
          </a:xfrm>
        </p:spPr>
      </p:pic>
      <p:pic>
        <p:nvPicPr>
          <p:cNvPr id="4" name="Picture 3" descr="A black and white logo&#10;&#10;Description automatically generated">
            <a:extLst>
              <a:ext uri="{FF2B5EF4-FFF2-40B4-BE49-F238E27FC236}">
                <a16:creationId xmlns:a16="http://schemas.microsoft.com/office/drawing/2014/main" id="{BF62AEB5-D2DB-BB75-F5B1-796329DF4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35784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34DBA73-E153-233E-D247-98CE0F20D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497" y="451002"/>
            <a:ext cx="3809254" cy="595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ack and white logo&#10;&#10;Description automatically generated">
            <a:extLst>
              <a:ext uri="{FF2B5EF4-FFF2-40B4-BE49-F238E27FC236}">
                <a16:creationId xmlns:a16="http://schemas.microsoft.com/office/drawing/2014/main" id="{205DD6E0-D21D-6238-46E5-14A80DE4F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225543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BD4FA-544B-837C-51EA-6A66D49AFF24}"/>
              </a:ext>
            </a:extLst>
          </p:cNvPr>
          <p:cNvPicPr>
            <a:picLocks noChangeAspect="1"/>
          </p:cNvPicPr>
          <p:nvPr/>
        </p:nvPicPr>
        <p:blipFill>
          <a:blip r:embed="rId2"/>
          <a:stretch>
            <a:fillRect/>
          </a:stretch>
        </p:blipFill>
        <p:spPr>
          <a:xfrm>
            <a:off x="2621884" y="1539883"/>
            <a:ext cx="5557488" cy="3325230"/>
          </a:xfrm>
          <a:prstGeom prst="rect">
            <a:avLst/>
          </a:prstGeom>
        </p:spPr>
      </p:pic>
      <p:pic>
        <p:nvPicPr>
          <p:cNvPr id="3" name="Picture 2" descr="A black and white logo&#10;&#10;Description automatically generated">
            <a:extLst>
              <a:ext uri="{FF2B5EF4-FFF2-40B4-BE49-F238E27FC236}">
                <a16:creationId xmlns:a16="http://schemas.microsoft.com/office/drawing/2014/main" id="{9FB18C33-581B-1ED6-0C65-225883EE4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400633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F642E-05F7-091F-CC53-A614F3FFDE44}"/>
              </a:ext>
            </a:extLst>
          </p:cNvPr>
          <p:cNvPicPr>
            <a:picLocks noChangeAspect="1"/>
          </p:cNvPicPr>
          <p:nvPr/>
        </p:nvPicPr>
        <p:blipFill>
          <a:blip r:embed="rId2"/>
          <a:stretch>
            <a:fillRect/>
          </a:stretch>
        </p:blipFill>
        <p:spPr>
          <a:xfrm>
            <a:off x="2657844" y="1266738"/>
            <a:ext cx="4937571" cy="4632782"/>
          </a:xfrm>
          <a:prstGeom prst="rect">
            <a:avLst/>
          </a:prstGeom>
        </p:spPr>
      </p:pic>
      <p:pic>
        <p:nvPicPr>
          <p:cNvPr id="4" name="Picture 3" descr="A black and white logo&#10;&#10;Description automatically generated">
            <a:extLst>
              <a:ext uri="{FF2B5EF4-FFF2-40B4-BE49-F238E27FC236}">
                <a16:creationId xmlns:a16="http://schemas.microsoft.com/office/drawing/2014/main" id="{EFCF5238-686A-5851-71FB-4887E0696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341628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039647-0C5E-64B5-1838-EAA9B5BDED61}"/>
              </a:ext>
            </a:extLst>
          </p:cNvPr>
          <p:cNvPicPr>
            <a:picLocks noChangeAspect="1"/>
          </p:cNvPicPr>
          <p:nvPr/>
        </p:nvPicPr>
        <p:blipFill>
          <a:blip r:embed="rId2"/>
          <a:stretch>
            <a:fillRect/>
          </a:stretch>
        </p:blipFill>
        <p:spPr>
          <a:xfrm>
            <a:off x="2215387" y="895653"/>
            <a:ext cx="6475607" cy="4993096"/>
          </a:xfrm>
          <a:prstGeom prst="rect">
            <a:avLst/>
          </a:prstGeom>
        </p:spPr>
      </p:pic>
      <p:pic>
        <p:nvPicPr>
          <p:cNvPr id="3" name="Picture 2" descr="A black and white logo&#10;&#10;Description automatically generated">
            <a:extLst>
              <a:ext uri="{FF2B5EF4-FFF2-40B4-BE49-F238E27FC236}">
                <a16:creationId xmlns:a16="http://schemas.microsoft.com/office/drawing/2014/main" id="{99CDA198-D694-6504-AF6B-B3B34476B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97143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415918-4B44-10F7-12DD-F3526C4B7965}"/>
              </a:ext>
            </a:extLst>
          </p:cNvPr>
          <p:cNvSpPr txBox="1"/>
          <p:nvPr/>
        </p:nvSpPr>
        <p:spPr>
          <a:xfrm>
            <a:off x="864524" y="532015"/>
            <a:ext cx="8492127" cy="6617196"/>
          </a:xfrm>
          <a:prstGeom prst="rect">
            <a:avLst/>
          </a:prstGeom>
          <a:noFill/>
        </p:spPr>
        <p:txBody>
          <a:bodyPr wrap="square">
            <a:spAutoFit/>
          </a:bodyPr>
          <a:lstStyle/>
          <a:p>
            <a:pPr marL="0" marR="0">
              <a:spcBef>
                <a:spcPts val="0"/>
              </a:spcBef>
              <a:spcAft>
                <a:spcPts val="0"/>
              </a:spcAft>
            </a:pPr>
            <a:r>
              <a:rPr lang="en-US" sz="3600" b="1" dirty="0">
                <a:effectLst/>
                <a:latin typeface="+mj-lt"/>
                <a:ea typeface="Calibri" panose="020F0502020204030204" pitchFamily="34" charset="0"/>
              </a:rPr>
              <a:t>  </a:t>
            </a:r>
            <a:r>
              <a:rPr lang="en-US" sz="4000" b="1" dirty="0">
                <a:solidFill>
                  <a:schemeClr val="bg2"/>
                </a:solidFill>
                <a:effectLst/>
                <a:latin typeface="+mj-lt"/>
                <a:ea typeface="Calibri" panose="020F0502020204030204" pitchFamily="34" charset="0"/>
              </a:rPr>
              <a:t>They’re not quite there yet…</a:t>
            </a:r>
          </a:p>
          <a:p>
            <a:pPr marL="0" marR="0">
              <a:spcBef>
                <a:spcPts val="0"/>
              </a:spcBef>
              <a:spcAft>
                <a:spcPts val="0"/>
              </a:spcAft>
            </a:pPr>
            <a:endParaRPr lang="en-US" sz="1400" b="1" dirty="0">
              <a:solidFill>
                <a:schemeClr val="bg2"/>
              </a:solidFill>
              <a:latin typeface="+mj-lt"/>
              <a:ea typeface="Calibri" panose="020F0502020204030204" pitchFamily="34" charset="0"/>
            </a:endParaRPr>
          </a:p>
          <a:p>
            <a:pPr marL="0" marR="0">
              <a:spcBef>
                <a:spcPts val="0"/>
              </a:spcBef>
              <a:spcAft>
                <a:spcPts val="0"/>
              </a:spcAft>
            </a:pPr>
            <a:endParaRPr lang="en-US" b="1" dirty="0">
              <a:latin typeface="+mj-lt"/>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b="1" dirty="0">
                <a:latin typeface="+mj-lt"/>
                <a:ea typeface="Calibri" panose="020F0502020204030204" pitchFamily="34" charset="0"/>
              </a:rPr>
              <a:t> </a:t>
            </a:r>
            <a:r>
              <a:rPr lang="en-US" sz="2800" b="1" dirty="0">
                <a:latin typeface="+mj-lt"/>
                <a:ea typeface="Calibri" panose="020F0502020204030204" pitchFamily="34" charset="0"/>
              </a:rPr>
              <a:t>INSPIRE!</a:t>
            </a:r>
          </a:p>
          <a:p>
            <a:pPr marL="342900" marR="0" indent="-342900">
              <a:spcBef>
                <a:spcPts val="0"/>
              </a:spcBef>
              <a:spcAft>
                <a:spcPts val="0"/>
              </a:spcAft>
              <a:buFont typeface="Arial" panose="020B0604020202020204" pitchFamily="34" charset="0"/>
              <a:buChar char="•"/>
            </a:pPr>
            <a:endParaRPr lang="en-US" sz="1000" b="1" dirty="0">
              <a:latin typeface="+mj-lt"/>
              <a:ea typeface="Calibri" panose="020F0502020204030204" pitchFamily="34" charset="0"/>
            </a:endParaRPr>
          </a:p>
          <a:p>
            <a:pPr marL="457200" marR="0" indent="-457200">
              <a:spcBef>
                <a:spcPts val="0"/>
              </a:spcBef>
              <a:spcAft>
                <a:spcPts val="0"/>
              </a:spcAft>
              <a:buFont typeface="Arial" panose="020B0604020202020204" pitchFamily="34" charset="0"/>
              <a:buChar char="•"/>
            </a:pPr>
            <a:r>
              <a:rPr lang="en-US" sz="2800" b="1" dirty="0">
                <a:latin typeface="+mj-lt"/>
                <a:ea typeface="Calibri" panose="020F0502020204030204" pitchFamily="34" charset="0"/>
              </a:rPr>
              <a:t>Listen to </a:t>
            </a:r>
            <a:r>
              <a:rPr lang="en-US" sz="2800" b="1" i="1" dirty="0">
                <a:latin typeface="+mj-lt"/>
                <a:ea typeface="Calibri" panose="020F0502020204030204" pitchFamily="34" charset="0"/>
              </a:rPr>
              <a:t>their</a:t>
            </a:r>
            <a:r>
              <a:rPr lang="en-US" sz="2800" b="1" dirty="0">
                <a:latin typeface="+mj-lt"/>
                <a:ea typeface="Calibri" panose="020F0502020204030204" pitchFamily="34" charset="0"/>
              </a:rPr>
              <a:t> story</a:t>
            </a:r>
          </a:p>
          <a:p>
            <a:pPr marL="457200" marR="0" indent="-457200">
              <a:spcBef>
                <a:spcPts val="0"/>
              </a:spcBef>
              <a:spcAft>
                <a:spcPts val="0"/>
              </a:spcAft>
              <a:buFont typeface="Arial" panose="020B0604020202020204" pitchFamily="34" charset="0"/>
              <a:buChar char="•"/>
            </a:pPr>
            <a:endParaRPr lang="en-US" sz="1000" b="1" dirty="0">
              <a:latin typeface="+mj-lt"/>
              <a:ea typeface="Calibri" panose="020F0502020204030204" pitchFamily="34" charset="0"/>
            </a:endParaRPr>
          </a:p>
          <a:p>
            <a:pPr marL="457200" marR="0" indent="-457200">
              <a:spcBef>
                <a:spcPts val="0"/>
              </a:spcBef>
              <a:spcAft>
                <a:spcPts val="0"/>
              </a:spcAft>
              <a:buFont typeface="Arial" panose="020B0604020202020204" pitchFamily="34" charset="0"/>
              <a:buChar char="•"/>
            </a:pPr>
            <a:r>
              <a:rPr lang="en-US" sz="2800" b="1" dirty="0">
                <a:latin typeface="+mj-lt"/>
                <a:ea typeface="Calibri" panose="020F0502020204030204" pitchFamily="34" charset="0"/>
              </a:rPr>
              <a:t>Solve </a:t>
            </a:r>
            <a:r>
              <a:rPr lang="en-US" sz="2800" b="1" i="1" dirty="0">
                <a:latin typeface="+mj-lt"/>
                <a:ea typeface="Calibri" panose="020F0502020204030204" pitchFamily="34" charset="0"/>
              </a:rPr>
              <a:t>their</a:t>
            </a:r>
            <a:r>
              <a:rPr lang="en-US" sz="2800" b="1" dirty="0">
                <a:latin typeface="+mj-lt"/>
                <a:ea typeface="Calibri" panose="020F0502020204030204" pitchFamily="34" charset="0"/>
              </a:rPr>
              <a:t> problem</a:t>
            </a:r>
          </a:p>
          <a:p>
            <a:pPr marL="457200" marR="0" indent="-457200">
              <a:spcBef>
                <a:spcPts val="0"/>
              </a:spcBef>
              <a:spcAft>
                <a:spcPts val="0"/>
              </a:spcAft>
              <a:buFont typeface="Arial" panose="020B0604020202020204" pitchFamily="34" charset="0"/>
              <a:buChar char="•"/>
            </a:pPr>
            <a:endParaRPr lang="en-US" sz="1000" b="1" dirty="0">
              <a:effectLst/>
              <a:latin typeface="+mj-lt"/>
              <a:ea typeface="Calibri" panose="020F0502020204030204" pitchFamily="34" charset="0"/>
            </a:endParaRPr>
          </a:p>
          <a:p>
            <a:pPr marL="457200" marR="0" indent="-457200">
              <a:spcBef>
                <a:spcPts val="0"/>
              </a:spcBef>
              <a:spcAft>
                <a:spcPts val="0"/>
              </a:spcAft>
              <a:buFont typeface="Arial" panose="020B0604020202020204" pitchFamily="34" charset="0"/>
              <a:buChar char="•"/>
            </a:pPr>
            <a:r>
              <a:rPr lang="en-US" sz="2800" b="1" dirty="0">
                <a:latin typeface="+mj-lt"/>
                <a:ea typeface="Calibri" panose="020F0502020204030204" pitchFamily="34" charset="0"/>
              </a:rPr>
              <a:t>Identify the common ground</a:t>
            </a:r>
          </a:p>
          <a:p>
            <a:pPr marL="457200" marR="0" indent="-457200">
              <a:spcBef>
                <a:spcPts val="0"/>
              </a:spcBef>
              <a:spcAft>
                <a:spcPts val="0"/>
              </a:spcAft>
              <a:buFont typeface="Arial" panose="020B0604020202020204" pitchFamily="34" charset="0"/>
              <a:buChar char="•"/>
            </a:pPr>
            <a:endParaRPr lang="en-US" sz="1000" b="1" dirty="0">
              <a:latin typeface="+mj-lt"/>
              <a:ea typeface="Calibri" panose="020F0502020204030204" pitchFamily="34" charset="0"/>
            </a:endParaRPr>
          </a:p>
          <a:p>
            <a:pPr marL="457200" marR="0" indent="-457200">
              <a:spcBef>
                <a:spcPts val="0"/>
              </a:spcBef>
              <a:spcAft>
                <a:spcPts val="0"/>
              </a:spcAft>
              <a:buFont typeface="Arial" panose="020B0604020202020204" pitchFamily="34" charset="0"/>
              <a:buChar char="•"/>
            </a:pPr>
            <a:r>
              <a:rPr lang="en-US" sz="2800" b="1" dirty="0">
                <a:latin typeface="+mj-lt"/>
                <a:ea typeface="Calibri" panose="020F0502020204030204" pitchFamily="34" charset="0"/>
              </a:rPr>
              <a:t>Codevelop the solution</a:t>
            </a:r>
          </a:p>
          <a:p>
            <a:pPr marL="457200" marR="0" indent="-457200">
              <a:spcBef>
                <a:spcPts val="0"/>
              </a:spcBef>
              <a:spcAft>
                <a:spcPts val="0"/>
              </a:spcAft>
              <a:buFont typeface="Arial" panose="020B0604020202020204" pitchFamily="34" charset="0"/>
              <a:buChar char="•"/>
            </a:pPr>
            <a:endParaRPr lang="en-US" sz="1000" b="1" dirty="0">
              <a:latin typeface="+mj-lt"/>
              <a:ea typeface="Calibri" panose="020F0502020204030204" pitchFamily="34" charset="0"/>
            </a:endParaRPr>
          </a:p>
          <a:p>
            <a:pPr marL="457200" marR="0" indent="-457200">
              <a:spcBef>
                <a:spcPts val="0"/>
              </a:spcBef>
              <a:spcAft>
                <a:spcPts val="0"/>
              </a:spcAft>
              <a:buFont typeface="Arial" panose="020B0604020202020204" pitchFamily="34" charset="0"/>
              <a:buChar char="•"/>
            </a:pPr>
            <a:r>
              <a:rPr lang="en-US" sz="2800" b="1" dirty="0">
                <a:effectLst/>
                <a:latin typeface="+mj-lt"/>
                <a:ea typeface="Calibri" panose="020F0502020204030204" pitchFamily="34" charset="0"/>
              </a:rPr>
              <a:t>Stay high level</a:t>
            </a:r>
          </a:p>
          <a:p>
            <a:pPr marL="457200" marR="0" indent="-457200">
              <a:spcBef>
                <a:spcPts val="0"/>
              </a:spcBef>
              <a:spcAft>
                <a:spcPts val="0"/>
              </a:spcAft>
              <a:buFont typeface="Arial" panose="020B0604020202020204" pitchFamily="34" charset="0"/>
              <a:buChar char="•"/>
            </a:pPr>
            <a:endParaRPr lang="en-US" sz="1000" b="1" dirty="0">
              <a:effectLst/>
              <a:latin typeface="+mj-lt"/>
              <a:ea typeface="Calibri" panose="020F0502020204030204" pitchFamily="34" charset="0"/>
            </a:endParaRPr>
          </a:p>
          <a:p>
            <a:pPr marL="457200" marR="0" indent="-457200">
              <a:spcBef>
                <a:spcPts val="0"/>
              </a:spcBef>
              <a:spcAft>
                <a:spcPts val="0"/>
              </a:spcAft>
              <a:buFont typeface="Arial" panose="020B0604020202020204" pitchFamily="34" charset="0"/>
              <a:buChar char="•"/>
            </a:pPr>
            <a:r>
              <a:rPr lang="en-US" sz="2800" b="1" dirty="0">
                <a:latin typeface="+mj-lt"/>
                <a:ea typeface="Calibri" panose="020F0502020204030204" pitchFamily="34" charset="0"/>
              </a:rPr>
              <a:t>Continue meeting!</a:t>
            </a:r>
            <a:endParaRPr lang="en-US" sz="2800" b="1" dirty="0">
              <a:effectLst/>
              <a:latin typeface="+mj-lt"/>
              <a:ea typeface="Calibri" panose="020F0502020204030204" pitchFamily="34" charset="0"/>
            </a:endParaRPr>
          </a:p>
          <a:p>
            <a:pPr marL="0" marR="0">
              <a:spcBef>
                <a:spcPts val="0"/>
              </a:spcBef>
              <a:spcAft>
                <a:spcPts val="0"/>
              </a:spcAft>
            </a:pPr>
            <a:r>
              <a:rPr lang="en-US" sz="3600" b="1" dirty="0">
                <a:effectLst/>
                <a:latin typeface="+mj-lt"/>
                <a:ea typeface="Calibri" panose="020F0502020204030204" pitchFamily="34" charset="0"/>
              </a:rPr>
              <a:t> </a:t>
            </a:r>
          </a:p>
          <a:p>
            <a:pPr marL="0" marR="0">
              <a:spcBef>
                <a:spcPts val="0"/>
              </a:spcBef>
              <a:spcAft>
                <a:spcPts val="0"/>
              </a:spcAft>
            </a:pPr>
            <a:endParaRPr lang="en-US" sz="3600" b="1" dirty="0">
              <a:latin typeface="+mj-lt"/>
              <a:ea typeface="Calibri" panose="020F0502020204030204" pitchFamily="34" charset="0"/>
            </a:endParaRPr>
          </a:p>
          <a:p>
            <a:pPr marL="0" marR="0">
              <a:spcBef>
                <a:spcPts val="0"/>
              </a:spcBef>
              <a:spcAft>
                <a:spcPts val="0"/>
              </a:spcAft>
            </a:pPr>
            <a:endParaRPr lang="en-US" sz="2400" b="1" dirty="0">
              <a:effectLst/>
              <a:latin typeface="+mj-lt"/>
              <a:ea typeface="Calibri" panose="020F0502020204030204" pitchFamily="34" charset="0"/>
            </a:endParaRPr>
          </a:p>
        </p:txBody>
      </p:sp>
      <p:pic>
        <p:nvPicPr>
          <p:cNvPr id="4" name="Picture 3" descr="A black and white logo&#10;&#10;Description automatically generated">
            <a:extLst>
              <a:ext uri="{FF2B5EF4-FFF2-40B4-BE49-F238E27FC236}">
                <a16:creationId xmlns:a16="http://schemas.microsoft.com/office/drawing/2014/main" id="{28068F11-FCE8-2A09-81B7-B7CD5C77E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41656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9D0EE-E41B-7376-D1C2-AC41E12411FA}"/>
              </a:ext>
            </a:extLst>
          </p:cNvPr>
          <p:cNvPicPr>
            <a:picLocks noChangeAspect="1"/>
          </p:cNvPicPr>
          <p:nvPr/>
        </p:nvPicPr>
        <p:blipFill>
          <a:blip r:embed="rId2"/>
          <a:stretch>
            <a:fillRect/>
          </a:stretch>
        </p:blipFill>
        <p:spPr>
          <a:xfrm>
            <a:off x="1819294" y="1015069"/>
            <a:ext cx="6990111" cy="4114746"/>
          </a:xfrm>
          <a:prstGeom prst="rect">
            <a:avLst/>
          </a:prstGeom>
        </p:spPr>
      </p:pic>
      <p:pic>
        <p:nvPicPr>
          <p:cNvPr id="2" name="Picture 1" descr="A black and white logo&#10;&#10;Description automatically generated">
            <a:extLst>
              <a:ext uri="{FF2B5EF4-FFF2-40B4-BE49-F238E27FC236}">
                <a16:creationId xmlns:a16="http://schemas.microsoft.com/office/drawing/2014/main" id="{6F91EF55-94B5-4684-A568-3A609943E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105854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logo&#10;&#10;Description automatically generated">
            <a:extLst>
              <a:ext uri="{FF2B5EF4-FFF2-40B4-BE49-F238E27FC236}">
                <a16:creationId xmlns:a16="http://schemas.microsoft.com/office/drawing/2014/main" id="{759E6518-C9B3-4B62-B32C-BC7797C8E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
        <p:nvSpPr>
          <p:cNvPr id="3" name="Title 2">
            <a:extLst>
              <a:ext uri="{FF2B5EF4-FFF2-40B4-BE49-F238E27FC236}">
                <a16:creationId xmlns:a16="http://schemas.microsoft.com/office/drawing/2014/main" id="{5A812EDC-04A5-4187-6947-0D1752836FC7}"/>
              </a:ext>
            </a:extLst>
          </p:cNvPr>
          <p:cNvSpPr>
            <a:spLocks noGrp="1"/>
          </p:cNvSpPr>
          <p:nvPr>
            <p:ph type="title" idx="4294967295"/>
          </p:nvPr>
        </p:nvSpPr>
        <p:spPr>
          <a:xfrm>
            <a:off x="2548156" y="956345"/>
            <a:ext cx="6019800" cy="792163"/>
          </a:xfrm>
        </p:spPr>
        <p:txBody>
          <a:bodyPr>
            <a:normAutofit/>
          </a:bodyPr>
          <a:lstStyle/>
          <a:p>
            <a:pPr algn="ctr"/>
            <a:r>
              <a:rPr lang="en-US" sz="3200" b="1" dirty="0"/>
              <a:t>Find your Champion!</a:t>
            </a:r>
          </a:p>
        </p:txBody>
      </p:sp>
      <p:pic>
        <p:nvPicPr>
          <p:cNvPr id="1028" name="Picture 4" descr="USWNT: Women's World Cup Magnificence. U.S. Women Win 4th Title : NPR">
            <a:extLst>
              <a:ext uri="{FF2B5EF4-FFF2-40B4-BE49-F238E27FC236}">
                <a16:creationId xmlns:a16="http://schemas.microsoft.com/office/drawing/2014/main" id="{1C60442C-0D0C-F084-5BF5-0F34FC561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442" y="2099049"/>
            <a:ext cx="4012372" cy="301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90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8D7BC1-6999-1252-EFC5-414B2202291D}"/>
              </a:ext>
            </a:extLst>
          </p:cNvPr>
          <p:cNvPicPr>
            <a:picLocks noChangeAspect="1"/>
          </p:cNvPicPr>
          <p:nvPr/>
        </p:nvPicPr>
        <p:blipFill>
          <a:blip r:embed="rId2"/>
          <a:stretch>
            <a:fillRect/>
          </a:stretch>
        </p:blipFill>
        <p:spPr>
          <a:xfrm>
            <a:off x="2400558" y="1388775"/>
            <a:ext cx="7112558" cy="4036377"/>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pic>
        <p:nvPicPr>
          <p:cNvPr id="4" name="Picture 3" descr="A black and white logo&#10;&#10;Description automatically generated">
            <a:extLst>
              <a:ext uri="{FF2B5EF4-FFF2-40B4-BE49-F238E27FC236}">
                <a16:creationId xmlns:a16="http://schemas.microsoft.com/office/drawing/2014/main" id="{DE3944E9-2951-CC01-57ED-C5DC3FACA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9886" y="5907560"/>
            <a:ext cx="2343702" cy="878370"/>
          </a:xfrm>
          <a:prstGeom prst="rect">
            <a:avLst/>
          </a:prstGeom>
        </p:spPr>
      </p:pic>
    </p:spTree>
    <p:extLst>
      <p:ext uri="{BB962C8B-B14F-4D97-AF65-F5344CB8AC3E}">
        <p14:creationId xmlns:p14="http://schemas.microsoft.com/office/powerpoint/2010/main" val="2764145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157C-DACA-8497-41F5-2D5E5A91DAEE}"/>
              </a:ext>
            </a:extLst>
          </p:cNvPr>
          <p:cNvSpPr>
            <a:spLocks noGrp="1"/>
          </p:cNvSpPr>
          <p:nvPr>
            <p:ph type="title"/>
          </p:nvPr>
        </p:nvSpPr>
        <p:spPr/>
        <p:txBody>
          <a:bodyPr/>
          <a:lstStyle/>
          <a:p>
            <a:r>
              <a:rPr lang="en-US" dirty="0"/>
              <a:t>.</a:t>
            </a:r>
          </a:p>
        </p:txBody>
      </p:sp>
      <p:sp>
        <p:nvSpPr>
          <p:cNvPr id="3" name="Text Placeholder 2">
            <a:extLst>
              <a:ext uri="{FF2B5EF4-FFF2-40B4-BE49-F238E27FC236}">
                <a16:creationId xmlns:a16="http://schemas.microsoft.com/office/drawing/2014/main" id="{7C3E4F7E-AA13-EE9C-C511-01625150AF32}"/>
              </a:ext>
            </a:extLst>
          </p:cNvPr>
          <p:cNvSpPr>
            <a:spLocks noGrp="1"/>
          </p:cNvSpPr>
          <p:nvPr>
            <p:ph type="body" idx="1"/>
          </p:nvPr>
        </p:nvSpPr>
        <p:spPr/>
        <p:txBody>
          <a:bodyPr>
            <a:normAutofit/>
          </a:bodyPr>
          <a:lstStyle/>
          <a:p>
            <a:pPr algn="ctr"/>
            <a:r>
              <a:rPr lang="en-US" sz="3200" dirty="0">
                <a:solidFill>
                  <a:schemeClr val="tx1"/>
                </a:solidFill>
              </a:rPr>
              <a:t>              </a:t>
            </a:r>
            <a:r>
              <a:rPr lang="en-US" sz="3200" b="1" dirty="0">
                <a:solidFill>
                  <a:schemeClr val="tx1"/>
                </a:solidFill>
              </a:rPr>
              <a:t>What’s Your Wild Idea?  </a:t>
            </a:r>
          </a:p>
        </p:txBody>
      </p:sp>
      <p:pic>
        <p:nvPicPr>
          <p:cNvPr id="4" name="Picture 3">
            <a:extLst>
              <a:ext uri="{FF2B5EF4-FFF2-40B4-BE49-F238E27FC236}">
                <a16:creationId xmlns:a16="http://schemas.microsoft.com/office/drawing/2014/main" id="{7081AF92-EBC6-D15F-9214-39DD3E2052B8}"/>
              </a:ext>
            </a:extLst>
          </p:cNvPr>
          <p:cNvPicPr>
            <a:picLocks noChangeAspect="1"/>
          </p:cNvPicPr>
          <p:nvPr/>
        </p:nvPicPr>
        <p:blipFill>
          <a:blip r:embed="rId2"/>
          <a:stretch>
            <a:fillRect/>
          </a:stretch>
        </p:blipFill>
        <p:spPr>
          <a:xfrm>
            <a:off x="4015226" y="761301"/>
            <a:ext cx="3396374" cy="3555269"/>
          </a:xfrm>
          <a:prstGeom prst="rect">
            <a:avLst/>
          </a:prstGeom>
        </p:spPr>
      </p:pic>
      <p:pic>
        <p:nvPicPr>
          <p:cNvPr id="5" name="Picture 4" descr="A black and white logo&#10;&#10;Description automatically generated">
            <a:extLst>
              <a:ext uri="{FF2B5EF4-FFF2-40B4-BE49-F238E27FC236}">
                <a16:creationId xmlns:a16="http://schemas.microsoft.com/office/drawing/2014/main" id="{E65F81F0-3908-7AD0-EF00-87F3CCF1A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391724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BE285-1E87-927B-4A07-5C26294542D7}"/>
              </a:ext>
            </a:extLst>
          </p:cNvPr>
          <p:cNvSpPr txBox="1"/>
          <p:nvPr/>
        </p:nvSpPr>
        <p:spPr>
          <a:xfrm>
            <a:off x="3963989" y="972274"/>
            <a:ext cx="7818384" cy="1305260"/>
          </a:xfrm>
          <a:prstGeom prst="rect">
            <a:avLst/>
          </a:prstGeom>
        </p:spPr>
        <p:txBody>
          <a:bodyPr vert="horz" lIns="91440" tIns="45720" rIns="91440" bIns="45720" rtlCol="0" anchor="b">
            <a:normAutofit/>
          </a:bodyPr>
          <a:lstStyle/>
          <a:p>
            <a:pPr>
              <a:spcBef>
                <a:spcPct val="0"/>
              </a:spcBef>
              <a:spcAft>
                <a:spcPts val="600"/>
              </a:spcAft>
            </a:pPr>
            <a:endParaRPr lang="en-US" sz="4800" b="1" cap="all" dirty="0">
              <a:ln w="3175" cmpd="sng">
                <a:noFill/>
              </a:ln>
              <a:latin typeface="+mj-lt"/>
              <a:ea typeface="+mj-ea"/>
              <a:cs typeface="+mj-cs"/>
            </a:endParaRPr>
          </a:p>
        </p:txBody>
      </p:sp>
      <p:pic>
        <p:nvPicPr>
          <p:cNvPr id="5" name="Picture 4">
            <a:extLst>
              <a:ext uri="{FF2B5EF4-FFF2-40B4-BE49-F238E27FC236}">
                <a16:creationId xmlns:a16="http://schemas.microsoft.com/office/drawing/2014/main" id="{0AA340C7-9370-81F3-E9EB-481FF8100A95}"/>
              </a:ext>
            </a:extLst>
          </p:cNvPr>
          <p:cNvPicPr>
            <a:picLocks noChangeAspect="1"/>
          </p:cNvPicPr>
          <p:nvPr/>
        </p:nvPicPr>
        <p:blipFill>
          <a:blip r:embed="rId2"/>
          <a:stretch>
            <a:fillRect/>
          </a:stretch>
        </p:blipFill>
        <p:spPr>
          <a:xfrm>
            <a:off x="2766735" y="1624904"/>
            <a:ext cx="6061988" cy="3533458"/>
          </a:xfrm>
          <a:prstGeom prst="rect">
            <a:avLst/>
          </a:prstGeom>
        </p:spPr>
      </p:pic>
      <p:pic>
        <p:nvPicPr>
          <p:cNvPr id="3" name="Picture 2" descr="A black and white logo&#10;&#10;Description automatically generated">
            <a:extLst>
              <a:ext uri="{FF2B5EF4-FFF2-40B4-BE49-F238E27FC236}">
                <a16:creationId xmlns:a16="http://schemas.microsoft.com/office/drawing/2014/main" id="{6FF6E5CB-0F20-CE23-E453-C7F0CA5A3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294446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017C4-E2A5-4F5E-34E5-7DA9819DA7F4}"/>
              </a:ext>
            </a:extLst>
          </p:cNvPr>
          <p:cNvSpPr txBox="1"/>
          <p:nvPr/>
        </p:nvSpPr>
        <p:spPr>
          <a:xfrm>
            <a:off x="1254642" y="685800"/>
            <a:ext cx="9303488" cy="1656212"/>
          </a:xfrm>
          <a:prstGeom prst="rect">
            <a:avLst/>
          </a:prstGeom>
        </p:spPr>
        <p:txBody>
          <a:bodyPr vert="horz" lIns="91440" tIns="45720" rIns="91440" bIns="45720" rtlCol="0" anchor="b">
            <a:normAutofit/>
          </a:bodyPr>
          <a:lstStyle/>
          <a:p>
            <a:pPr>
              <a:spcBef>
                <a:spcPct val="0"/>
              </a:spcBef>
              <a:spcAft>
                <a:spcPts val="600"/>
              </a:spcAft>
            </a:pPr>
            <a:endParaRPr lang="en-US" sz="4800" b="1" cap="all" dirty="0">
              <a:ln w="3175" cmpd="sng">
                <a:noFill/>
              </a:ln>
              <a:latin typeface="+mj-lt"/>
              <a:ea typeface="+mj-ea"/>
              <a:cs typeface="+mj-cs"/>
            </a:endParaRPr>
          </a:p>
        </p:txBody>
      </p:sp>
      <p:pic>
        <p:nvPicPr>
          <p:cNvPr id="7170" name="Picture 6" descr="Out on a (Fake) Limb | Joe Joe's Barks and Bites">
            <a:extLst>
              <a:ext uri="{FF2B5EF4-FFF2-40B4-BE49-F238E27FC236}">
                <a16:creationId xmlns:a16="http://schemas.microsoft.com/office/drawing/2014/main" id="{42A5CCC2-E530-F130-C966-4E548D5722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6564" y="1400812"/>
            <a:ext cx="4978636" cy="4165797"/>
          </a:xfrm>
          <a:prstGeom prst="rect">
            <a:avLst/>
          </a:prstGeom>
          <a:noFill/>
          <a:ln w="15875">
            <a:solidFill>
              <a:srgbClr val="FFFFFF">
                <a:alpha val="40000"/>
              </a:srgbClr>
            </a:solidFill>
          </a:ln>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pic>
        <p:nvPicPr>
          <p:cNvPr id="4" name="Picture 3" descr="A black and white logo&#10;&#10;Description automatically generated">
            <a:extLst>
              <a:ext uri="{FF2B5EF4-FFF2-40B4-BE49-F238E27FC236}">
                <a16:creationId xmlns:a16="http://schemas.microsoft.com/office/drawing/2014/main" id="{E1C24F52-69DA-E468-8156-3ABD6BD22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93717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C7F28A-F568-055F-0448-F79E7F80DEE5}"/>
              </a:ext>
            </a:extLst>
          </p:cNvPr>
          <p:cNvSpPr txBox="1"/>
          <p:nvPr/>
        </p:nvSpPr>
        <p:spPr>
          <a:xfrm>
            <a:off x="640080" y="5576887"/>
            <a:ext cx="10911840" cy="640081"/>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200" b="1" dirty="0">
              <a:latin typeface="+mj-lt"/>
              <a:ea typeface="+mj-ea"/>
              <a:cs typeface="+mj-cs"/>
            </a:endParaRPr>
          </a:p>
        </p:txBody>
      </p:sp>
      <p:pic>
        <p:nvPicPr>
          <p:cNvPr id="1026" name="Picture 2">
            <a:extLst>
              <a:ext uri="{FF2B5EF4-FFF2-40B4-BE49-F238E27FC236}">
                <a16:creationId xmlns:a16="http://schemas.microsoft.com/office/drawing/2014/main" id="{74069045-1BD7-7157-EDD0-2AC4F126E8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1" r="1" b="1"/>
          <a:stretch/>
        </p:blipFill>
        <p:spPr bwMode="auto">
          <a:xfrm>
            <a:off x="640080" y="402743"/>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4" name="Picture 3" descr="A black and white logo&#10;&#10;Description automatically generated">
            <a:extLst>
              <a:ext uri="{FF2B5EF4-FFF2-40B4-BE49-F238E27FC236}">
                <a16:creationId xmlns:a16="http://schemas.microsoft.com/office/drawing/2014/main" id="{561200C6-F91C-5F4B-0F41-B9E0788C2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486" y="5576887"/>
            <a:ext cx="2343702" cy="878370"/>
          </a:xfrm>
          <a:prstGeom prst="rect">
            <a:avLst/>
          </a:prstGeom>
        </p:spPr>
      </p:pic>
    </p:spTree>
    <p:extLst>
      <p:ext uri="{BB962C8B-B14F-4D97-AF65-F5344CB8AC3E}">
        <p14:creationId xmlns:p14="http://schemas.microsoft.com/office/powerpoint/2010/main" val="14825643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25909-6E0F-5F74-6D85-B7C5D1784444}"/>
              </a:ext>
            </a:extLst>
          </p:cNvPr>
          <p:cNvPicPr>
            <a:picLocks noChangeAspect="1"/>
          </p:cNvPicPr>
          <p:nvPr/>
        </p:nvPicPr>
        <p:blipFill>
          <a:blip r:embed="rId2"/>
          <a:stretch>
            <a:fillRect/>
          </a:stretch>
        </p:blipFill>
        <p:spPr>
          <a:xfrm>
            <a:off x="725805" y="452437"/>
            <a:ext cx="8972550" cy="4733925"/>
          </a:xfrm>
          <a:prstGeom prst="rect">
            <a:avLst/>
          </a:prstGeom>
        </p:spPr>
      </p:pic>
      <p:pic>
        <p:nvPicPr>
          <p:cNvPr id="4" name="Picture 3" descr="A black and white logo&#10;&#10;Description automatically generated">
            <a:extLst>
              <a:ext uri="{FF2B5EF4-FFF2-40B4-BE49-F238E27FC236}">
                <a16:creationId xmlns:a16="http://schemas.microsoft.com/office/drawing/2014/main" id="{FDB1B892-4C89-F594-410A-BA9D59A32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144742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868EB-67E3-7CD2-3550-0F6EF4818066}"/>
              </a:ext>
            </a:extLst>
          </p:cNvPr>
          <p:cNvSpPr txBox="1"/>
          <p:nvPr/>
        </p:nvSpPr>
        <p:spPr>
          <a:xfrm>
            <a:off x="573578" y="706582"/>
            <a:ext cx="9037147" cy="5909310"/>
          </a:xfrm>
          <a:prstGeom prst="rect">
            <a:avLst/>
          </a:prstGeom>
          <a:noFill/>
        </p:spPr>
        <p:txBody>
          <a:bodyPr wrap="square" rtlCol="0">
            <a:spAutoFit/>
          </a:bodyPr>
          <a:lstStyle/>
          <a:p>
            <a:r>
              <a:rPr lang="en-US" sz="3600" b="1" dirty="0">
                <a:solidFill>
                  <a:schemeClr val="bg2"/>
                </a:solidFill>
                <a:latin typeface="+mj-lt"/>
              </a:rPr>
              <a:t>Our story…and yours</a:t>
            </a:r>
          </a:p>
          <a:p>
            <a:endParaRPr lang="en-US" sz="3200" b="1" dirty="0">
              <a:latin typeface="+mj-lt"/>
            </a:endParaRPr>
          </a:p>
          <a:p>
            <a:endParaRPr lang="en-US" sz="1400" b="1" dirty="0">
              <a:latin typeface="+mj-lt"/>
            </a:endParaRPr>
          </a:p>
          <a:p>
            <a:pPr marL="342900" indent="-342900">
              <a:buFont typeface="Arial" panose="020B0604020202020204" pitchFamily="34" charset="0"/>
              <a:buChar char="•"/>
            </a:pPr>
            <a:r>
              <a:rPr lang="en-US" sz="2800" b="1" dirty="0">
                <a:latin typeface="+mj-lt"/>
              </a:rPr>
              <a:t>Focus on external partnerships</a:t>
            </a:r>
          </a:p>
          <a:p>
            <a:pPr marL="342900" indent="-342900">
              <a:buFont typeface="Arial" panose="020B0604020202020204" pitchFamily="34" charset="0"/>
              <a:buChar char="•"/>
            </a:pPr>
            <a:endParaRPr lang="en-US" sz="2800" b="1" dirty="0">
              <a:latin typeface="+mj-lt"/>
            </a:endParaRPr>
          </a:p>
          <a:p>
            <a:pPr marL="342900" indent="-342900">
              <a:buFont typeface="Arial" panose="020B0604020202020204" pitchFamily="34" charset="0"/>
              <a:buChar char="•"/>
            </a:pPr>
            <a:r>
              <a:rPr lang="en-US" sz="2800" b="1" dirty="0">
                <a:latin typeface="+mj-lt"/>
              </a:rPr>
              <a:t>Internal support is a big bonus</a:t>
            </a:r>
          </a:p>
          <a:p>
            <a:pPr marL="342900" indent="-342900">
              <a:buFont typeface="Arial" panose="020B0604020202020204" pitchFamily="34" charset="0"/>
              <a:buChar char="•"/>
            </a:pPr>
            <a:endParaRPr lang="en-US" sz="2800" b="1" dirty="0">
              <a:latin typeface="+mj-lt"/>
            </a:endParaRPr>
          </a:p>
          <a:p>
            <a:pPr marL="342900" indent="-342900">
              <a:buFont typeface="Arial" panose="020B0604020202020204" pitchFamily="34" charset="0"/>
              <a:buChar char="•"/>
            </a:pPr>
            <a:r>
              <a:rPr lang="en-US" sz="2800" b="1" dirty="0">
                <a:latin typeface="+mj-lt"/>
              </a:rPr>
              <a:t>These can affect each other</a:t>
            </a:r>
          </a:p>
          <a:p>
            <a:pPr marL="342900" indent="-342900">
              <a:buFont typeface="Arial" panose="020B0604020202020204" pitchFamily="34" charset="0"/>
              <a:buChar char="•"/>
            </a:pPr>
            <a:endParaRPr lang="en-US" sz="2800" b="1" dirty="0">
              <a:latin typeface="+mj-lt"/>
            </a:endParaRPr>
          </a:p>
          <a:p>
            <a:pPr marL="342900" indent="-342900">
              <a:buFont typeface="Arial" panose="020B0604020202020204" pitchFamily="34" charset="0"/>
              <a:buChar char="•"/>
            </a:pPr>
            <a:r>
              <a:rPr lang="en-US" sz="2800" b="1" dirty="0">
                <a:latin typeface="+mj-lt"/>
              </a:rPr>
              <a:t>Each endeavor is unique with distinct challenges and opportunities</a:t>
            </a:r>
          </a:p>
          <a:p>
            <a:endParaRPr lang="en-US" sz="2400" b="1" dirty="0"/>
          </a:p>
          <a:p>
            <a:endParaRPr lang="en-US" sz="2400" b="1" dirty="0"/>
          </a:p>
          <a:p>
            <a:endParaRPr lang="en-US" sz="2400" b="1" dirty="0"/>
          </a:p>
        </p:txBody>
      </p:sp>
      <p:pic>
        <p:nvPicPr>
          <p:cNvPr id="4" name="Picture 3" descr="A black and white logo&#10;&#10;Description automatically generated">
            <a:extLst>
              <a:ext uri="{FF2B5EF4-FFF2-40B4-BE49-F238E27FC236}">
                <a16:creationId xmlns:a16="http://schemas.microsoft.com/office/drawing/2014/main" id="{4B55AC07-9798-06BC-69C4-93547A58A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208321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415918-4B44-10F7-12DD-F3526C4B7965}"/>
              </a:ext>
            </a:extLst>
          </p:cNvPr>
          <p:cNvSpPr txBox="1"/>
          <p:nvPr/>
        </p:nvSpPr>
        <p:spPr>
          <a:xfrm>
            <a:off x="1180214" y="1382233"/>
            <a:ext cx="8176437" cy="3046988"/>
          </a:xfrm>
          <a:prstGeom prst="rect">
            <a:avLst/>
          </a:prstGeom>
          <a:noFill/>
        </p:spPr>
        <p:txBody>
          <a:bodyPr wrap="square">
            <a:spAutoFit/>
          </a:bodyPr>
          <a:lstStyle/>
          <a:p>
            <a:pPr marL="0" marR="0">
              <a:spcBef>
                <a:spcPts val="0"/>
              </a:spcBef>
              <a:spcAft>
                <a:spcPts val="0"/>
              </a:spcAft>
            </a:pPr>
            <a:r>
              <a:rPr lang="en-US" sz="3600" b="1" dirty="0">
                <a:effectLst/>
                <a:latin typeface="+mj-lt"/>
                <a:ea typeface="Calibri" panose="020F0502020204030204" pitchFamily="34" charset="0"/>
              </a:rPr>
              <a:t>  </a:t>
            </a:r>
            <a:r>
              <a:rPr lang="en-US" sz="3200" b="1" dirty="0">
                <a:effectLst/>
                <a:latin typeface="+mj-lt"/>
                <a:ea typeface="Calibri" panose="020F0502020204030204" pitchFamily="34" charset="0"/>
              </a:rPr>
              <a:t>“No matter what the issue is, the process moving forward is always the same: Find the partners, build the coalition, get the thing done.”  </a:t>
            </a:r>
          </a:p>
          <a:p>
            <a:pPr marL="0" marR="0">
              <a:spcBef>
                <a:spcPts val="0"/>
              </a:spcBef>
              <a:spcAft>
                <a:spcPts val="0"/>
              </a:spcAft>
            </a:pPr>
            <a:endParaRPr lang="en-US" sz="3600" b="1" dirty="0">
              <a:latin typeface="+mj-lt"/>
              <a:ea typeface="Calibri" panose="020F0502020204030204" pitchFamily="34" charset="0"/>
            </a:endParaRPr>
          </a:p>
          <a:p>
            <a:pPr marL="0" marR="0">
              <a:spcBef>
                <a:spcPts val="0"/>
              </a:spcBef>
              <a:spcAft>
                <a:spcPts val="0"/>
              </a:spcAft>
            </a:pPr>
            <a:r>
              <a:rPr lang="en-US" sz="2400" b="1" dirty="0">
                <a:effectLst/>
                <a:latin typeface="+mj-lt"/>
                <a:ea typeface="Calibri" panose="020F0502020204030204" pitchFamily="34" charset="0"/>
              </a:rPr>
              <a:t>Gretchen Whitmer , Governor of Michigan</a:t>
            </a:r>
          </a:p>
        </p:txBody>
      </p:sp>
      <p:pic>
        <p:nvPicPr>
          <p:cNvPr id="4" name="Picture 3" descr="A black and white logo&#10;&#10;Description automatically generated">
            <a:extLst>
              <a:ext uri="{FF2B5EF4-FFF2-40B4-BE49-F238E27FC236}">
                <a16:creationId xmlns:a16="http://schemas.microsoft.com/office/drawing/2014/main" id="{28068F11-FCE8-2A09-81B7-B7CD5C77E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362657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2C778-3626-08B1-024F-5445FB1B97F2}"/>
              </a:ext>
            </a:extLst>
          </p:cNvPr>
          <p:cNvSpPr txBox="1"/>
          <p:nvPr/>
        </p:nvSpPr>
        <p:spPr>
          <a:xfrm>
            <a:off x="2148137" y="1424041"/>
            <a:ext cx="7148593" cy="3293209"/>
          </a:xfrm>
          <a:prstGeom prst="rect">
            <a:avLst/>
          </a:prstGeom>
          <a:noFill/>
        </p:spPr>
        <p:txBody>
          <a:bodyPr wrap="square">
            <a:spAutoFit/>
          </a:bodyPr>
          <a:lstStyle/>
          <a:p>
            <a:pPr marR="0" lvl="0">
              <a:spcBef>
                <a:spcPts val="0"/>
              </a:spcBef>
              <a:spcAft>
                <a:spcPts val="0"/>
              </a:spcAft>
              <a:tabLst>
                <a:tab pos="457200" algn="l"/>
              </a:tabLst>
            </a:pPr>
            <a:r>
              <a:rPr lang="en-US" sz="3200" b="1" dirty="0">
                <a:effectLst/>
                <a:latin typeface="Century Gothic" panose="020B0502020202020204" pitchFamily="34" charset="0"/>
                <a:ea typeface="Times New Roman" panose="02020603050405020304" pitchFamily="18" charset="0"/>
              </a:rPr>
              <a:t>“It is the long history of humankind (and animal kind, too) those who learned to collaborate and improvise most effectively have prevailed.” </a:t>
            </a:r>
          </a:p>
          <a:p>
            <a:pPr marR="0" lvl="0">
              <a:spcBef>
                <a:spcPts val="0"/>
              </a:spcBef>
              <a:spcAft>
                <a:spcPts val="0"/>
              </a:spcAft>
              <a:tabLst>
                <a:tab pos="457200" algn="l"/>
              </a:tabLst>
            </a:pPr>
            <a:endParaRPr lang="en-US" sz="2400" b="1" dirty="0">
              <a:effectLst/>
              <a:latin typeface="Century Gothic" panose="020B0502020202020204" pitchFamily="34" charset="0"/>
              <a:ea typeface="Times New Roman" panose="02020603050405020304" pitchFamily="18" charset="0"/>
            </a:endParaRPr>
          </a:p>
          <a:p>
            <a:pPr marR="0" lvl="0">
              <a:spcBef>
                <a:spcPts val="0"/>
              </a:spcBef>
              <a:spcAft>
                <a:spcPts val="0"/>
              </a:spcAft>
              <a:tabLst>
                <a:tab pos="457200" algn="l"/>
              </a:tabLst>
            </a:pPr>
            <a:r>
              <a:rPr lang="en-US" sz="2400" b="1" dirty="0">
                <a:effectLst/>
                <a:latin typeface="Century Gothic" panose="020B0502020202020204" pitchFamily="34" charset="0"/>
                <a:ea typeface="Times New Roman" panose="02020603050405020304" pitchFamily="18" charset="0"/>
              </a:rPr>
              <a:t>Charles Darwin</a:t>
            </a:r>
            <a:endParaRPr lang="en-US" sz="2400" b="1" dirty="0">
              <a:effectLst/>
              <a:latin typeface="Century Gothic" panose="020B0502020202020204" pitchFamily="34" charset="0"/>
              <a:ea typeface="Calibri" panose="020F0502020204030204" pitchFamily="34" charset="0"/>
            </a:endParaRPr>
          </a:p>
        </p:txBody>
      </p:sp>
      <p:pic>
        <p:nvPicPr>
          <p:cNvPr id="4" name="Picture 3" descr="A black and white logo&#10;&#10;Description automatically generated">
            <a:extLst>
              <a:ext uri="{FF2B5EF4-FFF2-40B4-BE49-F238E27FC236}">
                <a16:creationId xmlns:a16="http://schemas.microsoft.com/office/drawing/2014/main" id="{BC7F9EE6-DB02-CEB3-6875-2B7A4C7FF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046" y="5364705"/>
            <a:ext cx="2343702" cy="878370"/>
          </a:xfrm>
          <a:prstGeom prst="rect">
            <a:avLst/>
          </a:prstGeom>
        </p:spPr>
      </p:pic>
    </p:spTree>
    <p:extLst>
      <p:ext uri="{BB962C8B-B14F-4D97-AF65-F5344CB8AC3E}">
        <p14:creationId xmlns:p14="http://schemas.microsoft.com/office/powerpoint/2010/main" val="82493767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6623</TotalTime>
  <Words>295</Words>
  <Application>Microsoft Office PowerPoint</Application>
  <PresentationFormat>Widescreen</PresentationFormat>
  <Paragraphs>48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we just get  a checklist??</vt:lpstr>
      <vt:lpstr>PowerPoint Presentation</vt:lpstr>
      <vt:lpstr>PowerPoint Presentation</vt:lpstr>
      <vt:lpstr>PowerPoint Presentation</vt:lpstr>
      <vt:lpstr>We truly are a perfect match!  We compliment each other’s existing programs and when combined, it’s really a magical experience for our participants.  Annie Alameda, PhD Professor and Director of LindenWELL</vt:lpstr>
      <vt:lpstr>“Our senior neighbors can be vulnerable if there’s no one there to check on them. Volunteering with Aging Ahead is just one way to do that.”    Todd Gibson, Director Field Operations for eastern missouri</vt:lpstr>
      <vt:lpstr>We want our relationship with Aging Ahead to be a true partnership.  We’re not going to just be takers.  Maggie Melson, Director of adult and youth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your Champion!</vt:lpstr>
      <vt:lpstr>PowerPoint Presentation</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Your Wild A** Idea!</dc:title>
  <dc:creator>Jan Keith</dc:creator>
  <cp:lastModifiedBy>jamie schieber</cp:lastModifiedBy>
  <cp:revision>12</cp:revision>
  <cp:lastPrinted>2023-08-23T12:25:17Z</cp:lastPrinted>
  <dcterms:created xsi:type="dcterms:W3CDTF">2023-07-28T13:00:37Z</dcterms:created>
  <dcterms:modified xsi:type="dcterms:W3CDTF">2023-08-30T17:20:42Z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-1364794395</vt:i4>
  </property>
  <property fmtid="{D5CDD505-2E9C-101B-9397-08002B2CF9AE}" pid="4" name="_EmailSubject">
    <vt:lpwstr>Show Me Summit on Aging - Presentation Reminder</vt:lpwstr>
  </property>
  <property fmtid="{D5CDD505-2E9C-101B-9397-08002B2CF9AE}" pid="5" name="_AuthorEmail">
    <vt:lpwstr>lknoll@agingahead.org</vt:lpwstr>
  </property>
  <property fmtid="{D5CDD505-2E9C-101B-9397-08002B2CF9AE}" pid="6" name="_AuthorEmailDisplayName">
    <vt:lpwstr>Lisa Knoll</vt:lpwstr>
  </property>
</Properties>
</file>