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89" r:id="rId36"/>
  </p:sldIdLst>
  <p:sldSz cx="9144000" cy="5143500" type="screen16x9"/>
  <p:notesSz cx="6858000" cy="9144000"/>
  <p:embeddedFontLst>
    <p:embeddedFont>
      <p:font typeface="Arial Black" panose="020B0A04020102020204" pitchFamily="34" charset="0"/>
      <p:bold r:id="rId38"/>
    </p:embeddedFont>
    <p:embeddedFont>
      <p:font typeface="Calibri" panose="020F0502020204030204" pitchFamily="34" charset="0"/>
      <p:regular r:id="rId39"/>
      <p:bold r:id="rId40"/>
      <p:italic r:id="rId41"/>
      <p:boldItalic r:id="rId42"/>
    </p:embeddedFont>
    <p:embeddedFont>
      <p:font typeface="Nunito"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8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2b175db843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2b175db843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2b175db843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2b175db843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2b175db843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2b175db843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Auditory processing and its relationship to cognition can be quite complex and requires years of study to fully understand. Today I’d like to give you some high level information that you can use when working with clients, caregivers, family, and neighbors. </a:t>
            </a:r>
            <a:endParaRPr/>
          </a:p>
          <a:p>
            <a:pPr marL="0" lvl="0" indent="0" algn="l" rtl="0">
              <a:spcBef>
                <a:spcPts val="0"/>
              </a:spcBef>
              <a:spcAft>
                <a:spcPts val="0"/>
              </a:spcAft>
              <a:buNone/>
            </a:pPr>
            <a:endParaRPr/>
          </a:p>
          <a:p>
            <a:pPr marL="0" lvl="0" indent="0" algn="l" rtl="0">
              <a:spcBef>
                <a:spcPts val="0"/>
              </a:spcBef>
              <a:spcAft>
                <a:spcPts val="0"/>
              </a:spcAft>
              <a:buNone/>
            </a:pPr>
            <a:r>
              <a:rPr lang="en"/>
              <a:t>We as audiologists aim to improve the ability to understand spoken language, and yet doing so requires more than measuring your ability to hear. To do so we can consider how the intended speech signal can become degraded both in the environment and within the listener.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2b175db843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2b175db843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Spread too thin: It’s comparable to turning on a dozen television screens and asking someone to focus on one program. The results can be fuzzy because these neurons get distracted by other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Frequency tuning: In a normal system the channels are sharp and focused, but they get broader and more scattered with hearing impairment.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2b175db843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2b175db84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previous studies of spoken language researchers have experimented with acoustic clarity of speech and discovered that brain activities vary depending on how unclear the stimuli are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2b175db843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2b175db843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acoustic challenge associated with any stimulus depends on the ability of the listener, the clarity of external signal, and acoustic environment. The overall AC experienced by a listener is affected by their individual hearing ability and external characteristics such as the speech quality of the talker and background noise.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 increases cognitive demand which is a key contributor of listening effort and this is moderated by the listeners motivation. When speech is not easily match to a listener's expectations additional neural processing is required. Increases in listening effort can be measured under functional brain imaging. They are reflected in the physiological responses outside the brain and they frequently result in behavioral differences.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2b175db843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b175db843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2b175db843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2b175db843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2b175db843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2b175db843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2b175db843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2b175db843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Often time in appointments my patients share that they can hear people but don't always understand what is being said. This is directly related to the configuration of their hearing loss. </a:t>
            </a:r>
            <a:endParaRPr/>
          </a:p>
          <a:p>
            <a:pPr marL="0" lvl="0" indent="0" algn="l" rtl="0">
              <a:spcBef>
                <a:spcPts val="0"/>
              </a:spcBef>
              <a:spcAft>
                <a:spcPts val="0"/>
              </a:spcAft>
              <a:buNone/>
            </a:pPr>
            <a:endParaRPr/>
          </a:p>
          <a:p>
            <a:pPr marL="0" lvl="0" indent="0" algn="l" rtl="0">
              <a:spcBef>
                <a:spcPts val="0"/>
              </a:spcBef>
              <a:spcAft>
                <a:spcPts val="0"/>
              </a:spcAft>
              <a:buNone/>
            </a:pPr>
            <a:r>
              <a:rPr lang="en"/>
              <a:t>The majority of people with permanent hearing loss have better LF hearing than HF. Male voice and vowels have a greater emphasis on lower pitch sounds. Children, women, and consonant sounds have a greater emphasis on higher pitch sounds. Consonants give us CLARITY of speech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2b175db8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2b175db8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b175db843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b175db843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brain must compensate for the lack of auditory input and these compensations are much more difficult for older listeners. </a:t>
            </a:r>
            <a:endParaRPr/>
          </a:p>
          <a:p>
            <a:pPr marL="0" lvl="0" indent="0" algn="l" rtl="0">
              <a:spcBef>
                <a:spcPts val="0"/>
              </a:spcBef>
              <a:spcAft>
                <a:spcPts val="0"/>
              </a:spcAft>
              <a:buNone/>
            </a:pPr>
            <a:endParaRPr/>
          </a:p>
          <a:p>
            <a:pPr marL="0" lvl="0" indent="0" algn="l" rtl="0">
              <a:spcBef>
                <a:spcPts val="0"/>
              </a:spcBef>
              <a:spcAft>
                <a:spcPts val="0"/>
              </a:spcAft>
              <a:buNone/>
            </a:pPr>
            <a:r>
              <a:rPr lang="en"/>
              <a:t>Significant changes: One study found that as older adults listen to spoken sentences, their brains use many of the same regions as younger adults. However, old adults and individuals with hearing loss have been shown to have greater activation in the frontal lobe of their brain unlike young adults. This may be a sign of increased listening effort that is needed to fully comprehend spoken language.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2b175db843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2b175db843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no definitive proof that HL causes Dementia or Cognitive Decline. There are however many studies that show link between untreated HL and cognitive decline. </a:t>
            </a:r>
            <a:endParaRPr/>
          </a:p>
          <a:p>
            <a:pPr marL="0" lvl="0" indent="0" algn="l" rtl="0">
              <a:spcBef>
                <a:spcPts val="0"/>
              </a:spcBef>
              <a:spcAft>
                <a:spcPts val="0"/>
              </a:spcAft>
              <a:buNone/>
            </a:pPr>
            <a:endParaRPr/>
          </a:p>
          <a:p>
            <a:pPr marL="0" lvl="0" indent="0" algn="l" rtl="0">
              <a:spcBef>
                <a:spcPts val="0"/>
              </a:spcBef>
              <a:spcAft>
                <a:spcPts val="0"/>
              </a:spcAft>
              <a:buNone/>
            </a:pPr>
            <a:r>
              <a:rPr lang="en"/>
              <a:t>Correlation is simply a statistical technique which tells us how strongly the pair of variables are linearly related and change together. It does not tell us why and how behind the relationship, but it just say the relationship exists.</a:t>
            </a:r>
            <a:endParaRPr/>
          </a:p>
          <a:p>
            <a:pPr marL="0" lvl="0" indent="0" algn="l" rtl="0">
              <a:spcBef>
                <a:spcPts val="0"/>
              </a:spcBef>
              <a:spcAft>
                <a:spcPts val="0"/>
              </a:spcAft>
              <a:buNone/>
            </a:pPr>
            <a:endParaRPr/>
          </a:p>
          <a:p>
            <a:pPr marL="0" lvl="0" indent="0" algn="l" rtl="0">
              <a:spcBef>
                <a:spcPts val="0"/>
              </a:spcBef>
              <a:spcAft>
                <a:spcPts val="0"/>
              </a:spcAft>
              <a:buNone/>
            </a:pPr>
            <a:r>
              <a:rPr lang="en"/>
              <a:t>Causation takes a step further than correlation. It says any change in the value of one variable will cause a change in the value of another variable (CAUSE AND EFFECT)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2b175db843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2b175db843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3a12ccff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3a12ccff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this what you think of when it comes to hearing aids? We’ve come a long way!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b175db843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2b175db843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get what you pay for</a:t>
            </a:r>
            <a:endParaRPr/>
          </a:p>
          <a:p>
            <a:pPr marL="0" lvl="0" indent="0" algn="l" rtl="0">
              <a:spcBef>
                <a:spcPts val="0"/>
              </a:spcBef>
              <a:spcAft>
                <a:spcPts val="0"/>
              </a:spcAft>
              <a:buNone/>
            </a:pPr>
            <a:r>
              <a:rPr lang="en"/>
              <a:t>OTC Hearing Devices vs. working with devices design to the individual person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31569dcee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31569dcee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Kate spoke the prevalence of hearing loss.  At Aging Matters we agree with everything that she shared with you but how do we address it?</a:t>
            </a:r>
            <a:endParaRPr/>
          </a:p>
          <a:p>
            <a:pPr marL="0" lvl="0" indent="0" algn="l" rtl="0">
              <a:spcBef>
                <a:spcPts val="0"/>
              </a:spcBef>
              <a:spcAft>
                <a:spcPts val="0"/>
              </a:spcAft>
              <a:buNone/>
            </a:pPr>
            <a:r>
              <a:rPr lang="en"/>
              <a:t>She also spoke about the Social impact and the medical conditions that can affect someone.  As stated early Aging Matters Mission statement looks at…..</a:t>
            </a:r>
            <a:endParaRPr/>
          </a:p>
          <a:p>
            <a:pPr marL="0" lvl="0" indent="0" algn="l" rtl="0">
              <a:spcBef>
                <a:spcPts val="0"/>
              </a:spcBef>
              <a:spcAft>
                <a:spcPts val="0"/>
              </a:spcAft>
              <a:buNone/>
            </a:pPr>
            <a:r>
              <a:rPr lang="en"/>
              <a:t>This relates to hearing due to enhancing the seniors health, safety,  and well-being.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31569dcee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31569dcee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sz="1300">
              <a:solidFill>
                <a:srgbClr val="233A44"/>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31569dcee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31569dcee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Need - Hearing Aids tend to be a service that is not covered and as stated by Kate Sinks it is a vital area to help a person's overall well-being. As our mission statement states we want to enhance the the health, safety, and well-being of persons, age 60 and over, and enable them to live in their own homes independently. We had been talking with individuals about the Miracle Ear Foundation, Starkey foundation - however, they are no longer an option at this time.   Some Medicare Advantage plans have some funding to help with hearing devices but you do need to find a provider that takes it or there is still a $ amt. That the person can not afford. </a:t>
            </a:r>
            <a:endParaRPr/>
          </a:p>
          <a:p>
            <a:pPr marL="0" lvl="0" indent="0" algn="l" rtl="0">
              <a:spcBef>
                <a:spcPts val="0"/>
              </a:spcBef>
              <a:spcAft>
                <a:spcPts val="0"/>
              </a:spcAft>
              <a:buNone/>
            </a:pPr>
            <a:r>
              <a:rPr lang="en"/>
              <a:t>Aging Matters serves 18 counties and wanted to find a location that would provide centralized location throughout the counties served.</a:t>
            </a:r>
            <a:endParaRPr/>
          </a:p>
          <a:p>
            <a:pPr marL="0" lvl="0" indent="0" algn="l" rtl="0">
              <a:spcBef>
                <a:spcPts val="0"/>
              </a:spcBef>
              <a:spcAft>
                <a:spcPts val="0"/>
              </a:spcAft>
              <a:buNone/>
            </a:pPr>
            <a:r>
              <a:rPr lang="en"/>
              <a:t>They work with a foundation program so had a concept of what Aging Matter was wanting to accomplish.</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31569dcee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31569dcee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rgbClr val="233A44"/>
                </a:solidFill>
                <a:latin typeface="Calibri"/>
                <a:ea typeface="Calibri"/>
                <a:cs typeface="Calibri"/>
                <a:sym typeface="Calibri"/>
              </a:rPr>
              <a:t>The goal of the program is to help those, with limited income, hear better.  Aging Matters has partnered with Miracle Ear to provide hearing devices.  To qualify for the program participants must be sixty or older, live within the 18-county service area for Aging Matter, monthly income must be below 300% of Federal Poverty level, and have a hearing need as determined by Miracle Ear.</a:t>
            </a:r>
            <a:endParaRPr sz="1300">
              <a:solidFill>
                <a:srgbClr val="233A44"/>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1300">
                <a:solidFill>
                  <a:srgbClr val="233A44"/>
                </a:solidFill>
                <a:latin typeface="Calibri"/>
                <a:ea typeface="Calibri"/>
                <a:cs typeface="Calibri"/>
                <a:sym typeface="Calibri"/>
              </a:rPr>
              <a:t>Prevent Barriers</a:t>
            </a:r>
            <a:endParaRPr sz="1300">
              <a:solidFill>
                <a:srgbClr val="233A44"/>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31569dcee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31569dcee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procedure will require a person to contact their local Miracle Ear Office and Miracle Ear will complete the screening process to see if someone qualifies for the program.  Anyone can refer someone to the program.  They look to see if there is a need, Ove the age of 60,  300% below FPL,  and live within the service area. Miracle ear can set-up transportation for clients to and from appointment, if needed, through local county transit to help prevent transportation from being  barrier.  Aging Matters will directly reimburse the local county tranist company.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2b175db84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2b175db84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Center’s Mission is to Transform lives by empowering communication. This is supported by our core values of Personalized care, leading from a place of practice, </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reaching beyond our services, and advocating for communication as a human right. We’ve been fortunate to do so for over 100 years. </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a:solidFill>
                  <a:schemeClr val="dk1"/>
                </a:solidFill>
              </a:rPr>
              <a:t>In 2022 we served a total of 13226 clients with 9 clinicians. Annually our development revenue ($ raised) is just over $1 million or 41% of our operating budget. </a:t>
            </a:r>
            <a:endParaRPr>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We have 5 programs and three locations to serve: Rock Hill, St. Louis City, and Festus. CI Services are primarily conducted at Rock Hill and Festus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Audiology: Diagnostic hearing evaluations, hearing aids, cochlear implants, assistive listening devices, hearing protection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Speech-Language: In school and teletherapy. Evaluations, individual therapy, group therapy, &amp; classroom enrichment.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School Screening: Hearing and Vision screenings for city and county schools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Hearing Conversation: On-site testing conducted by certified occupational audiometric technicians, facility noise monitoring assessments, oversite provided by Dr. McKenna Bellamy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Senior Connections: A program dedicated to reducing the social isolation of St. Louis county and city seniors including provision of technology platforms, hearing aids, hearing evaluations, and connection with social worker.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31569dcee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31569dcee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Currently the funding for this program came about due to ARPA funding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6e06fb096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6e06fb096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3a12ccffb6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3a12ccffb6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31569dcee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31569dcee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going to try and add a video from a client (vs. my photo lol)</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3a12ccffb6_0_1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23a12ccffb6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37ae88f7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37ae88f7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b175db843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b175db843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2b175db84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2b175db84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Hearing 101</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b175db84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b175db84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2b175db843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2b175db843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2b175db84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2b175db84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u="sng">
                <a:solidFill>
                  <a:schemeClr val="dk1"/>
                </a:solidFill>
                <a:latin typeface="Calibri"/>
                <a:ea typeface="Calibri"/>
                <a:cs typeface="Calibri"/>
                <a:sym typeface="Calibri"/>
              </a:rPr>
              <a:t>Heart and Cardiovascular Disease:</a:t>
            </a:r>
            <a:br>
              <a:rPr lang="en" sz="1300" u="sng">
                <a:solidFill>
                  <a:schemeClr val="dk1"/>
                </a:solidFill>
                <a:latin typeface="Calibri"/>
                <a:ea typeface="Calibri"/>
                <a:cs typeface="Calibri"/>
                <a:sym typeface="Calibri"/>
              </a:rPr>
            </a:br>
            <a:r>
              <a:rPr lang="en" sz="1300">
                <a:solidFill>
                  <a:schemeClr val="dk1"/>
                </a:solidFill>
                <a:latin typeface="Calibri"/>
                <a:ea typeface="Calibri"/>
                <a:cs typeface="Calibri"/>
                <a:sym typeface="Calibri"/>
              </a:rPr>
              <a:t> A growing body of research shows that a person’s hearing and cardiovascular health frequently correspond. It’s a good idea for people with cardiovascular disease to get their hearing checked, and for people with hearing loss to pay close attention to their cardiovascular health.</a:t>
            </a:r>
            <a:endParaRPr sz="13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300" u="sng">
                <a:solidFill>
                  <a:schemeClr val="dk1"/>
                </a:solidFill>
                <a:latin typeface="Calibri"/>
                <a:ea typeface="Calibri"/>
                <a:cs typeface="Calibri"/>
                <a:sym typeface="Calibri"/>
              </a:rPr>
              <a:t>Diabetes:</a:t>
            </a:r>
            <a:br>
              <a:rPr lang="en" sz="1300" u="sng">
                <a:solidFill>
                  <a:schemeClr val="dk1"/>
                </a:solidFill>
                <a:latin typeface="Calibri"/>
                <a:ea typeface="Calibri"/>
                <a:cs typeface="Calibri"/>
                <a:sym typeface="Calibri"/>
              </a:rPr>
            </a:br>
            <a:r>
              <a:rPr lang="en" sz="1300">
                <a:solidFill>
                  <a:schemeClr val="dk1"/>
                </a:solidFill>
                <a:latin typeface="Calibri"/>
                <a:ea typeface="Calibri"/>
                <a:cs typeface="Calibri"/>
                <a:sym typeface="Calibri"/>
              </a:rPr>
              <a:t> Hearing loss is about twice as common in adults with diabetes. If you have diabetes, be sure to get your hearing checked as part of your routine care.</a:t>
            </a:r>
            <a:endParaRPr sz="13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300" u="sng">
                <a:solidFill>
                  <a:schemeClr val="dk1"/>
                </a:solidFill>
                <a:latin typeface="Calibri"/>
                <a:ea typeface="Calibri"/>
                <a:cs typeface="Calibri"/>
                <a:sym typeface="Calibri"/>
              </a:rPr>
              <a:t>Cognitive function, dementia, and Alzheimer’s disease:</a:t>
            </a:r>
            <a:br>
              <a:rPr lang="en" sz="1300" u="sng">
                <a:solidFill>
                  <a:schemeClr val="dk1"/>
                </a:solidFill>
                <a:latin typeface="Calibri"/>
                <a:ea typeface="Calibri"/>
                <a:cs typeface="Calibri"/>
                <a:sym typeface="Calibri"/>
              </a:rPr>
            </a:br>
            <a:r>
              <a:rPr lang="en" sz="1300">
                <a:solidFill>
                  <a:schemeClr val="dk1"/>
                </a:solidFill>
                <a:latin typeface="Calibri"/>
                <a:ea typeface="Calibri"/>
                <a:cs typeface="Calibri"/>
                <a:sym typeface="Calibri"/>
              </a:rPr>
              <a:t> Studies show that older people with hearing loss are more likely to develop dementia over time than those who retain their hearing. Research also shows that hearing loss among older adults appears to be associated with a faster rate of cognitive decline than in people without hearing loss. So what’s the take away? Get your hearing tested and address any hearing loss.</a:t>
            </a:r>
            <a:endParaRPr sz="13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300" u="sng">
                <a:solidFill>
                  <a:schemeClr val="dk1"/>
                </a:solidFill>
                <a:latin typeface="Calibri"/>
                <a:ea typeface="Calibri"/>
                <a:cs typeface="Calibri"/>
                <a:sym typeface="Calibri"/>
              </a:rPr>
              <a:t>Depression and Anxiety:</a:t>
            </a:r>
            <a:br>
              <a:rPr lang="en" sz="1300" u="sng">
                <a:solidFill>
                  <a:schemeClr val="dk1"/>
                </a:solidFill>
                <a:latin typeface="Calibri"/>
                <a:ea typeface="Calibri"/>
                <a:cs typeface="Calibri"/>
                <a:sym typeface="Calibri"/>
              </a:rPr>
            </a:br>
            <a:r>
              <a:rPr lang="en" sz="1300">
                <a:solidFill>
                  <a:schemeClr val="dk1"/>
                </a:solidFill>
                <a:latin typeface="Calibri"/>
                <a:ea typeface="Calibri"/>
                <a:cs typeface="Calibri"/>
                <a:sym typeface="Calibri"/>
              </a:rPr>
              <a:t> Research shows that hearing loss frequently co-exists with depression and/or anxiety. In fact, people with untreated hearing loss may be at an increased risk of depression. When left unaddressed, hearing loss can lead to isolation and other emotional conditions that can affect both qualify of life and mental health. But we also know that by treating hearing loss, the risk of associated depression and other mental health issues lessens significantly. So go ahead. Be happy. Get your hearing tested.</a:t>
            </a:r>
            <a:endParaRPr sz="13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300" u="sng">
                <a:solidFill>
                  <a:schemeClr val="dk1"/>
                </a:solidFill>
                <a:latin typeface="Calibri"/>
                <a:ea typeface="Calibri"/>
                <a:cs typeface="Calibri"/>
                <a:sym typeface="Calibri"/>
              </a:rPr>
              <a:t>Chronic kidney disease:</a:t>
            </a:r>
            <a:br>
              <a:rPr lang="en" sz="1300" u="sng">
                <a:solidFill>
                  <a:schemeClr val="dk1"/>
                </a:solidFill>
                <a:latin typeface="Calibri"/>
                <a:ea typeface="Calibri"/>
                <a:cs typeface="Calibri"/>
                <a:sym typeface="Calibri"/>
              </a:rPr>
            </a:br>
            <a:r>
              <a:rPr lang="en" sz="1300">
                <a:solidFill>
                  <a:schemeClr val="dk1"/>
                </a:solidFill>
                <a:latin typeface="Calibri"/>
                <a:ea typeface="Calibri"/>
                <a:cs typeface="Calibri"/>
                <a:sym typeface="Calibri"/>
              </a:rPr>
              <a:t> Some research has shown that people with moderate chronic kidney disease have a higher prevalence of hearing loss than those without the disease. While we await more research in this area, it may make sense for people with chronic kidney disease to have their hearing checked as part of their routine care.</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4"/>
        <p:cNvGrpSpPr/>
        <p:nvPr/>
      </p:nvGrpSpPr>
      <p:grpSpPr>
        <a:xfrm>
          <a:off x="0" y="0"/>
          <a:ext cx="0" cy="0"/>
          <a:chOff x="0" y="0"/>
          <a:chExt cx="0" cy="0"/>
        </a:xfrm>
      </p:grpSpPr>
      <p:sp>
        <p:nvSpPr>
          <p:cNvPr id="125" name="Google Shape;125;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F5597"/>
              </a:buClr>
              <a:buSzPts val="3300"/>
              <a:buFont typeface="Arial Black"/>
              <a:buNone/>
              <a:defRPr>
                <a:solidFill>
                  <a:srgbClr val="2F559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108000"/>
              </a:lnSpc>
              <a:spcBef>
                <a:spcPts val="800"/>
              </a:spcBef>
              <a:spcAft>
                <a:spcPts val="0"/>
              </a:spcAft>
              <a:buClr>
                <a:srgbClr val="2F5597"/>
              </a:buClr>
              <a:buSzPts val="2100"/>
              <a:buChar char="●"/>
              <a:defRPr/>
            </a:lvl1pPr>
            <a:lvl2pPr marL="914400" lvl="1" indent="-342900" algn="l" rtl="0">
              <a:lnSpc>
                <a:spcPct val="108000"/>
              </a:lnSpc>
              <a:spcBef>
                <a:spcPts val="1200"/>
              </a:spcBef>
              <a:spcAft>
                <a:spcPts val="0"/>
              </a:spcAft>
              <a:buClr>
                <a:srgbClr val="8D2063"/>
              </a:buClr>
              <a:buSzPts val="1800"/>
              <a:buChar char="○"/>
              <a:defRPr/>
            </a:lvl2pPr>
            <a:lvl3pPr marL="1371600" lvl="2" indent="-323850" algn="l" rtl="0">
              <a:lnSpc>
                <a:spcPct val="108000"/>
              </a:lnSpc>
              <a:spcBef>
                <a:spcPts val="1200"/>
              </a:spcBef>
              <a:spcAft>
                <a:spcPts val="0"/>
              </a:spcAft>
              <a:buClr>
                <a:srgbClr val="0F294B"/>
              </a:buClr>
              <a:buSzPts val="1500"/>
              <a:buChar char="■"/>
              <a:defRPr/>
            </a:lvl3pPr>
            <a:lvl4pPr marL="1828800" lvl="3" indent="-317500" algn="l" rtl="0">
              <a:lnSpc>
                <a:spcPct val="108000"/>
              </a:lnSpc>
              <a:spcBef>
                <a:spcPts val="1200"/>
              </a:spcBef>
              <a:spcAft>
                <a:spcPts val="0"/>
              </a:spcAft>
              <a:buClr>
                <a:schemeClr val="dk1"/>
              </a:buClr>
              <a:buSzPts val="1400"/>
              <a:buChar char="●"/>
              <a:defRPr/>
            </a:lvl4pPr>
            <a:lvl5pPr marL="2286000" lvl="4" indent="-317500" algn="l" rtl="0">
              <a:lnSpc>
                <a:spcPct val="108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127" name="Google Shape;127;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8" name="Google Shape;128;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9" name="Google Shape;129;p13"/>
          <p:cNvSpPr txBox="1">
            <a:spLocks noGrp="1"/>
          </p:cNvSpPr>
          <p:nvPr>
            <p:ph type="sldNum" idx="12"/>
          </p:nvPr>
        </p:nvSpPr>
        <p:spPr>
          <a:xfrm>
            <a:off x="6634120" y="4694132"/>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900" b="1" i="0" u="none" strike="noStrike" cap="none">
                <a:solidFill>
                  <a:srgbClr val="2F5597"/>
                </a:solidFill>
                <a:latin typeface="Arial"/>
                <a:ea typeface="Arial"/>
                <a:cs typeface="Arial"/>
                <a:sym typeface="Arial"/>
              </a:defRPr>
            </a:lvl1pPr>
            <a:lvl2pPr marL="0" lvl="1" indent="0" algn="r" rtl="0">
              <a:spcBef>
                <a:spcPts val="0"/>
              </a:spcBef>
              <a:buNone/>
              <a:defRPr sz="900" b="1" i="0" u="none" strike="noStrike" cap="none">
                <a:solidFill>
                  <a:srgbClr val="2F5597"/>
                </a:solidFill>
                <a:latin typeface="Arial"/>
                <a:ea typeface="Arial"/>
                <a:cs typeface="Arial"/>
                <a:sym typeface="Arial"/>
              </a:defRPr>
            </a:lvl2pPr>
            <a:lvl3pPr marL="0" lvl="2" indent="0" algn="r" rtl="0">
              <a:spcBef>
                <a:spcPts val="0"/>
              </a:spcBef>
              <a:buNone/>
              <a:defRPr sz="900" b="1" i="0" u="none" strike="noStrike" cap="none">
                <a:solidFill>
                  <a:srgbClr val="2F5597"/>
                </a:solidFill>
                <a:latin typeface="Arial"/>
                <a:ea typeface="Arial"/>
                <a:cs typeface="Arial"/>
                <a:sym typeface="Arial"/>
              </a:defRPr>
            </a:lvl3pPr>
            <a:lvl4pPr marL="0" lvl="3" indent="0" algn="r" rtl="0">
              <a:spcBef>
                <a:spcPts val="0"/>
              </a:spcBef>
              <a:buNone/>
              <a:defRPr sz="900" b="1" i="0" u="none" strike="noStrike" cap="none">
                <a:solidFill>
                  <a:srgbClr val="2F5597"/>
                </a:solidFill>
                <a:latin typeface="Arial"/>
                <a:ea typeface="Arial"/>
                <a:cs typeface="Arial"/>
                <a:sym typeface="Arial"/>
              </a:defRPr>
            </a:lvl4pPr>
            <a:lvl5pPr marL="0" lvl="4" indent="0" algn="r" rtl="0">
              <a:spcBef>
                <a:spcPts val="0"/>
              </a:spcBef>
              <a:buNone/>
              <a:defRPr sz="900" b="1" i="0" u="none" strike="noStrike" cap="none">
                <a:solidFill>
                  <a:srgbClr val="2F5597"/>
                </a:solidFill>
                <a:latin typeface="Arial"/>
                <a:ea typeface="Arial"/>
                <a:cs typeface="Arial"/>
                <a:sym typeface="Arial"/>
              </a:defRPr>
            </a:lvl5pPr>
            <a:lvl6pPr marL="0" lvl="5" indent="0" algn="r" rtl="0">
              <a:spcBef>
                <a:spcPts val="0"/>
              </a:spcBef>
              <a:buNone/>
              <a:defRPr sz="900" b="1" i="0" u="none" strike="noStrike" cap="none">
                <a:solidFill>
                  <a:srgbClr val="2F5597"/>
                </a:solidFill>
                <a:latin typeface="Arial"/>
                <a:ea typeface="Arial"/>
                <a:cs typeface="Arial"/>
                <a:sym typeface="Arial"/>
              </a:defRPr>
            </a:lvl6pPr>
            <a:lvl7pPr marL="0" lvl="6" indent="0" algn="r" rtl="0">
              <a:spcBef>
                <a:spcPts val="0"/>
              </a:spcBef>
              <a:buNone/>
              <a:defRPr sz="900" b="1" i="0" u="none" strike="noStrike" cap="none">
                <a:solidFill>
                  <a:srgbClr val="2F5597"/>
                </a:solidFill>
                <a:latin typeface="Arial"/>
                <a:ea typeface="Arial"/>
                <a:cs typeface="Arial"/>
                <a:sym typeface="Arial"/>
              </a:defRPr>
            </a:lvl7pPr>
            <a:lvl8pPr marL="0" lvl="7" indent="0" algn="r" rtl="0">
              <a:spcBef>
                <a:spcPts val="0"/>
              </a:spcBef>
              <a:buNone/>
              <a:defRPr sz="900" b="1" i="0" u="none" strike="noStrike" cap="none">
                <a:solidFill>
                  <a:srgbClr val="2F5597"/>
                </a:solidFill>
                <a:latin typeface="Arial"/>
                <a:ea typeface="Arial"/>
                <a:cs typeface="Arial"/>
                <a:sym typeface="Arial"/>
              </a:defRPr>
            </a:lvl8pPr>
            <a:lvl9pPr marL="0" lvl="8" indent="0" algn="r" rtl="0">
              <a:spcBef>
                <a:spcPts val="0"/>
              </a:spcBef>
              <a:buNone/>
              <a:defRPr sz="900" b="1" i="0" u="none" strike="noStrike" cap="none">
                <a:solidFill>
                  <a:srgbClr val="2F55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30" name="Google Shape;130;p13"/>
          <p:cNvPicPr preferRelativeResize="0"/>
          <p:nvPr/>
        </p:nvPicPr>
        <p:blipFill rotWithShape="1">
          <a:blip r:embed="rId2">
            <a:alphaModFix/>
          </a:blip>
          <a:srcRect/>
          <a:stretch/>
        </p:blipFill>
        <p:spPr>
          <a:xfrm flipH="1">
            <a:off x="8536356" y="4600879"/>
            <a:ext cx="551018" cy="474636"/>
          </a:xfrm>
          <a:prstGeom prst="rect">
            <a:avLst/>
          </a:prstGeom>
          <a:noFill/>
          <a:ln>
            <a:noFill/>
          </a:ln>
        </p:spPr>
      </p:pic>
      <p:pic>
        <p:nvPicPr>
          <p:cNvPr id="131" name="Google Shape;131;p13"/>
          <p:cNvPicPr preferRelativeResize="0"/>
          <p:nvPr/>
        </p:nvPicPr>
        <p:blipFill rotWithShape="1">
          <a:blip r:embed="rId3">
            <a:alphaModFix/>
          </a:blip>
          <a:srcRect/>
          <a:stretch/>
        </p:blipFill>
        <p:spPr>
          <a:xfrm>
            <a:off x="-68674" y="4441192"/>
            <a:ext cx="2650909" cy="79401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s://www.youtube.com/watch?v=SIoQg6RVcN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s://www.youtube.com/embed/SIoQg6RVcNk?si=4sk4UVtKjBK1TdJm"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ideo" Target="https://www.youtube.com/embed/UACeT7bmiN4?si=4lV_SagmYHF2IrP4"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a:spLocks noGrp="1"/>
          </p:cNvSpPr>
          <p:nvPr>
            <p:ph type="ctrTitle"/>
          </p:nvPr>
        </p:nvSpPr>
        <p:spPr>
          <a:xfrm>
            <a:off x="832750" y="1822825"/>
            <a:ext cx="75144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Hear Is Why Our Brain Matters</a:t>
            </a:r>
            <a:endParaRPr/>
          </a:p>
        </p:txBody>
      </p:sp>
      <p:sp>
        <p:nvSpPr>
          <p:cNvPr id="137" name="Google Shape;137;p14"/>
          <p:cNvSpPr txBox="1">
            <a:spLocks noGrp="1"/>
          </p:cNvSpPr>
          <p:nvPr>
            <p:ph type="subTitle" idx="1"/>
          </p:nvPr>
        </p:nvSpPr>
        <p:spPr>
          <a:xfrm>
            <a:off x="1891350" y="3080047"/>
            <a:ext cx="5361300" cy="7323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a:t>Kate Sinks, Au.D., ABAC, CCC-A, F-AAA</a:t>
            </a:r>
            <a:endParaRPr/>
          </a:p>
          <a:p>
            <a:pPr marL="0" lvl="0" indent="0" algn="ctr" rtl="0">
              <a:spcBef>
                <a:spcPts val="0"/>
              </a:spcBef>
              <a:spcAft>
                <a:spcPts val="0"/>
              </a:spcAft>
              <a:buNone/>
            </a:pPr>
            <a:r>
              <a:rPr lang="en"/>
              <a:t>Jackie Dover BS in Public Relations &amp; Marketing</a:t>
            </a:r>
            <a:endParaRPr/>
          </a:p>
          <a:p>
            <a:pPr marL="0" lvl="0" indent="0" algn="ctr" rtl="0">
              <a:spcBef>
                <a:spcPts val="0"/>
              </a:spcBef>
              <a:spcAft>
                <a:spcPts val="0"/>
              </a:spcAft>
              <a:buNone/>
            </a:pPr>
            <a:r>
              <a:rPr lang="en"/>
              <a:t>Liz Yokley, MPA, BSW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Consequences of Untreated Hearing Loss</a:t>
            </a:r>
            <a:endParaRPr/>
          </a:p>
        </p:txBody>
      </p:sp>
      <p:sp>
        <p:nvSpPr>
          <p:cNvPr id="202" name="Google Shape;202;p2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70000" lnSpcReduction="20000"/>
          </a:bodyPr>
          <a:lstStyle/>
          <a:p>
            <a:pPr marL="457200" lvl="0" indent="-344170" algn="l" rtl="0">
              <a:spcBef>
                <a:spcPts val="600"/>
              </a:spcBef>
              <a:spcAft>
                <a:spcPts val="0"/>
              </a:spcAft>
              <a:buSzPct val="100000"/>
              <a:buFont typeface="Arial"/>
              <a:buChar char="❖"/>
            </a:pPr>
            <a:r>
              <a:rPr lang="en" sz="2600">
                <a:latin typeface="Arial"/>
                <a:ea typeface="Arial"/>
                <a:cs typeface="Arial"/>
                <a:sym typeface="Arial"/>
              </a:rPr>
              <a:t>Irritability, negativism and anger</a:t>
            </a:r>
            <a:endParaRPr sz="2600">
              <a:latin typeface="Arial"/>
              <a:ea typeface="Arial"/>
              <a:cs typeface="Arial"/>
              <a:sym typeface="Arial"/>
            </a:endParaRPr>
          </a:p>
          <a:p>
            <a:pPr marL="457200" lvl="0" indent="-344170" algn="l" rtl="0">
              <a:spcBef>
                <a:spcPts val="0"/>
              </a:spcBef>
              <a:spcAft>
                <a:spcPts val="0"/>
              </a:spcAft>
              <a:buSzPct val="100000"/>
              <a:buFont typeface="Arial"/>
              <a:buChar char="❖"/>
            </a:pPr>
            <a:r>
              <a:rPr lang="en" sz="2600">
                <a:latin typeface="Arial"/>
                <a:ea typeface="Arial"/>
                <a:cs typeface="Arial"/>
                <a:sym typeface="Arial"/>
              </a:rPr>
              <a:t>Fatigue, tension, stress and depression</a:t>
            </a:r>
            <a:endParaRPr sz="2600">
              <a:latin typeface="Arial"/>
              <a:ea typeface="Arial"/>
              <a:cs typeface="Arial"/>
              <a:sym typeface="Arial"/>
            </a:endParaRPr>
          </a:p>
          <a:p>
            <a:pPr marL="457200" lvl="0" indent="-344170" algn="l" rtl="0">
              <a:spcBef>
                <a:spcPts val="0"/>
              </a:spcBef>
              <a:spcAft>
                <a:spcPts val="0"/>
              </a:spcAft>
              <a:buSzPct val="100000"/>
              <a:buFont typeface="Arial"/>
              <a:buChar char="❖"/>
            </a:pPr>
            <a:r>
              <a:rPr lang="en" sz="2600">
                <a:latin typeface="Arial"/>
                <a:ea typeface="Arial"/>
                <a:cs typeface="Arial"/>
                <a:sym typeface="Arial"/>
              </a:rPr>
              <a:t>Avoidance or withdrawal from social situations</a:t>
            </a:r>
            <a:endParaRPr sz="2600">
              <a:latin typeface="Arial"/>
              <a:ea typeface="Arial"/>
              <a:cs typeface="Arial"/>
              <a:sym typeface="Arial"/>
            </a:endParaRPr>
          </a:p>
          <a:p>
            <a:pPr marL="457200" lvl="0" indent="-344170" algn="l" rtl="0">
              <a:spcBef>
                <a:spcPts val="0"/>
              </a:spcBef>
              <a:spcAft>
                <a:spcPts val="0"/>
              </a:spcAft>
              <a:buSzPct val="100000"/>
              <a:buFont typeface="Arial"/>
              <a:buChar char="❖"/>
            </a:pPr>
            <a:r>
              <a:rPr lang="en" sz="2600">
                <a:latin typeface="Arial"/>
                <a:ea typeface="Arial"/>
                <a:cs typeface="Arial"/>
                <a:sym typeface="Arial"/>
              </a:rPr>
              <a:t>Social rejection and loneliness</a:t>
            </a:r>
            <a:endParaRPr sz="2600">
              <a:latin typeface="Arial"/>
              <a:ea typeface="Arial"/>
              <a:cs typeface="Arial"/>
              <a:sym typeface="Arial"/>
            </a:endParaRPr>
          </a:p>
          <a:p>
            <a:pPr marL="457200" lvl="0" indent="-344170" algn="l" rtl="0">
              <a:spcBef>
                <a:spcPts val="0"/>
              </a:spcBef>
              <a:spcAft>
                <a:spcPts val="0"/>
              </a:spcAft>
              <a:buSzPct val="100000"/>
              <a:buFont typeface="Arial"/>
              <a:buChar char="❖"/>
            </a:pPr>
            <a:r>
              <a:rPr lang="en" sz="2600">
                <a:latin typeface="Arial"/>
                <a:ea typeface="Arial"/>
                <a:cs typeface="Arial"/>
                <a:sym typeface="Arial"/>
              </a:rPr>
              <a:t>Reduced alertness and increased risk to personal safety</a:t>
            </a:r>
            <a:endParaRPr sz="2600">
              <a:latin typeface="Arial"/>
              <a:ea typeface="Arial"/>
              <a:cs typeface="Arial"/>
              <a:sym typeface="Arial"/>
            </a:endParaRPr>
          </a:p>
          <a:p>
            <a:pPr marL="457200" lvl="0" indent="-344170" algn="l" rtl="0">
              <a:spcBef>
                <a:spcPts val="0"/>
              </a:spcBef>
              <a:spcAft>
                <a:spcPts val="0"/>
              </a:spcAft>
              <a:buSzPct val="100000"/>
              <a:buFont typeface="Arial"/>
              <a:buChar char="❖"/>
            </a:pPr>
            <a:r>
              <a:rPr lang="en" sz="2600">
                <a:latin typeface="Arial"/>
                <a:ea typeface="Arial"/>
                <a:cs typeface="Arial"/>
                <a:sym typeface="Arial"/>
              </a:rPr>
              <a:t>Impaired memory and ability to learn new tasks</a:t>
            </a:r>
            <a:endParaRPr sz="2600">
              <a:latin typeface="Arial"/>
              <a:ea typeface="Arial"/>
              <a:cs typeface="Arial"/>
              <a:sym typeface="Arial"/>
            </a:endParaRPr>
          </a:p>
          <a:p>
            <a:pPr marL="457200" lvl="0" indent="-344170" algn="l" rtl="0">
              <a:spcBef>
                <a:spcPts val="0"/>
              </a:spcBef>
              <a:spcAft>
                <a:spcPts val="0"/>
              </a:spcAft>
              <a:buSzPct val="100000"/>
              <a:buFont typeface="Arial"/>
              <a:buChar char="❖"/>
            </a:pPr>
            <a:r>
              <a:rPr lang="en" sz="2600">
                <a:latin typeface="Arial"/>
                <a:ea typeface="Arial"/>
                <a:cs typeface="Arial"/>
                <a:sym typeface="Arial"/>
              </a:rPr>
              <a:t>Reduced job performance and earning power</a:t>
            </a:r>
            <a:endParaRPr sz="2600">
              <a:latin typeface="Arial"/>
              <a:ea typeface="Arial"/>
              <a:cs typeface="Arial"/>
              <a:sym typeface="Arial"/>
            </a:endParaRPr>
          </a:p>
          <a:p>
            <a:pPr marL="457200" lvl="0" indent="-344170" algn="l" rtl="0">
              <a:spcBef>
                <a:spcPts val="0"/>
              </a:spcBef>
              <a:spcAft>
                <a:spcPts val="0"/>
              </a:spcAft>
              <a:buSzPct val="100000"/>
              <a:buFont typeface="Arial"/>
              <a:buChar char="❖"/>
            </a:pPr>
            <a:r>
              <a:rPr lang="en" sz="2600">
                <a:latin typeface="Arial"/>
                <a:ea typeface="Arial"/>
                <a:cs typeface="Arial"/>
                <a:sym typeface="Arial"/>
              </a:rPr>
              <a:t>Diminished psychological and overall health</a:t>
            </a:r>
            <a:endParaRPr sz="2600">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Hearing and Cognition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Understanding Spoken Language</a:t>
            </a:r>
            <a:endParaRPr/>
          </a:p>
        </p:txBody>
      </p:sp>
      <p:sp>
        <p:nvSpPr>
          <p:cNvPr id="213" name="Google Shape;213;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Understanding spoken language requires more processing than perceiving the sound</a:t>
            </a:r>
            <a:endParaRPr/>
          </a:p>
          <a:p>
            <a:pPr marL="457200" lvl="0" indent="-311150" algn="l" rtl="0">
              <a:spcBef>
                <a:spcPts val="0"/>
              </a:spcBef>
              <a:spcAft>
                <a:spcPts val="0"/>
              </a:spcAft>
              <a:buSzPts val="1300"/>
              <a:buChar char="❖"/>
            </a:pPr>
            <a:r>
              <a:rPr lang="en"/>
              <a:t>Signal degradation in the environment</a:t>
            </a:r>
            <a:endParaRPr/>
          </a:p>
          <a:p>
            <a:pPr marL="914400" lvl="1" indent="-298450" algn="l" rtl="0">
              <a:spcBef>
                <a:spcPts val="0"/>
              </a:spcBef>
              <a:spcAft>
                <a:spcPts val="0"/>
              </a:spcAft>
              <a:buSzPts val="1100"/>
              <a:buChar char="➢"/>
            </a:pPr>
            <a:r>
              <a:rPr lang="en"/>
              <a:t>Background noise/competing talkers</a:t>
            </a:r>
            <a:endParaRPr/>
          </a:p>
          <a:p>
            <a:pPr marL="914400" lvl="1" indent="-298450" algn="l" rtl="0">
              <a:spcBef>
                <a:spcPts val="0"/>
              </a:spcBef>
              <a:spcAft>
                <a:spcPts val="0"/>
              </a:spcAft>
              <a:buSzPts val="1100"/>
              <a:buChar char="➢"/>
            </a:pPr>
            <a:r>
              <a:rPr lang="en"/>
              <a:t>Unclear stimuli</a:t>
            </a:r>
            <a:endParaRPr/>
          </a:p>
          <a:p>
            <a:pPr marL="914400" lvl="1" indent="-298450" algn="l" rtl="0">
              <a:spcBef>
                <a:spcPts val="0"/>
              </a:spcBef>
              <a:spcAft>
                <a:spcPts val="0"/>
              </a:spcAft>
              <a:buSzPts val="1100"/>
              <a:buChar char="➢"/>
            </a:pPr>
            <a:r>
              <a:rPr lang="en"/>
              <a:t>Lexical effects</a:t>
            </a:r>
            <a:endParaRPr/>
          </a:p>
          <a:p>
            <a:pPr marL="457200" lvl="0" indent="-311150" algn="l" rtl="0">
              <a:spcBef>
                <a:spcPts val="0"/>
              </a:spcBef>
              <a:spcAft>
                <a:spcPts val="0"/>
              </a:spcAft>
              <a:buSzPts val="1300"/>
              <a:buChar char="❖"/>
            </a:pPr>
            <a:r>
              <a:rPr lang="en"/>
              <a:t>Signal degradation in the listener</a:t>
            </a:r>
            <a:endParaRPr/>
          </a:p>
          <a:p>
            <a:pPr marL="914400" lvl="1" indent="-298450" algn="l" rtl="0">
              <a:spcBef>
                <a:spcPts val="0"/>
              </a:spcBef>
              <a:spcAft>
                <a:spcPts val="0"/>
              </a:spcAft>
              <a:buSzPts val="1100"/>
              <a:buChar char="➢"/>
            </a:pPr>
            <a:r>
              <a:rPr lang="en"/>
              <a:t>Severity/configuration of hearing loss</a:t>
            </a:r>
            <a:endParaRPr/>
          </a:p>
          <a:p>
            <a:pPr marL="914400" lvl="1" indent="-298450" algn="l" rtl="0">
              <a:spcBef>
                <a:spcPts val="0"/>
              </a:spcBef>
              <a:spcAft>
                <a:spcPts val="0"/>
              </a:spcAft>
              <a:buSzPts val="1100"/>
              <a:buChar char="➢"/>
            </a:pPr>
            <a:r>
              <a:rPr lang="en"/>
              <a:t>Cognitive Disorders</a:t>
            </a:r>
            <a:endParaRPr/>
          </a:p>
          <a:p>
            <a:pPr marL="914400" lvl="1" indent="-298450" algn="l" rtl="0">
              <a:spcBef>
                <a:spcPts val="0"/>
              </a:spcBef>
              <a:spcAft>
                <a:spcPts val="0"/>
              </a:spcAft>
              <a:buSzPts val="1100"/>
              <a:buChar char="➢"/>
            </a:pPr>
            <a:r>
              <a:rPr lang="en"/>
              <a:t>Auditory processing ability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Background Noise</a:t>
            </a:r>
            <a:endParaRPr/>
          </a:p>
        </p:txBody>
      </p:sp>
      <p:sp>
        <p:nvSpPr>
          <p:cNvPr id="219" name="Google Shape;219;p2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Background noise causes the ears of those with hearing loss to work differently</a:t>
            </a:r>
            <a:endParaRPr/>
          </a:p>
          <a:p>
            <a:pPr marL="457200" lvl="0" indent="-311150" algn="l" rtl="0">
              <a:spcBef>
                <a:spcPts val="0"/>
              </a:spcBef>
              <a:spcAft>
                <a:spcPts val="0"/>
              </a:spcAft>
              <a:buSzPts val="1300"/>
              <a:buChar char="❖"/>
            </a:pPr>
            <a:r>
              <a:rPr lang="en"/>
              <a:t>When immersed in the nois, the neurons of the inner ear must work harder because they are spread too thin</a:t>
            </a:r>
            <a:endParaRPr/>
          </a:p>
          <a:p>
            <a:pPr marL="457200" lvl="0" indent="-311150" algn="l" rtl="0">
              <a:spcBef>
                <a:spcPts val="0"/>
              </a:spcBef>
              <a:spcAft>
                <a:spcPts val="0"/>
              </a:spcAft>
              <a:buSzPts val="1300"/>
              <a:buChar char="❖"/>
            </a:pPr>
            <a:r>
              <a:rPr lang="en"/>
              <a:t>There is essentially no change, even for those with hearing loss, in terms of how the cochlear neurons are processing tones in quiet surroundings, but once noise is added, a diminished coding of the temporal structure occurs</a:t>
            </a:r>
            <a:endParaRPr/>
          </a:p>
          <a:p>
            <a:pPr marL="457200" lvl="0" indent="-311150" algn="l" rtl="0">
              <a:spcBef>
                <a:spcPts val="0"/>
              </a:spcBef>
              <a:spcAft>
                <a:spcPts val="0"/>
              </a:spcAft>
              <a:buSzPts val="1300"/>
              <a:buChar char="❖"/>
            </a:pPr>
            <a:r>
              <a:rPr lang="en"/>
              <a:t>The auditory system of the inner ear filters sound into a number of channels that are tuned to different frequencies, and those channels vary based on their frequency tuning. </a:t>
            </a:r>
            <a:endParaRPr/>
          </a:p>
          <a:p>
            <a:pPr marL="0" lvl="0" indent="0" algn="l" rtl="0">
              <a:spcBef>
                <a:spcPts val="1200"/>
              </a:spcBef>
              <a:spcAft>
                <a:spcPts val="1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Unclear Stimuli</a:t>
            </a:r>
            <a:endParaRPr/>
          </a:p>
        </p:txBody>
      </p:sp>
      <p:sp>
        <p:nvSpPr>
          <p:cNvPr id="225" name="Google Shape;225;p2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When listeners hear speech they must match the rapid incoming acoustic stream to stored representations of words and phonemes (speech sounds) to successfully extract the intended meaning.</a:t>
            </a:r>
            <a:endParaRPr sz="1800"/>
          </a:p>
          <a:p>
            <a:pPr marL="457200" lvl="0" indent="-342900" algn="l" rtl="0">
              <a:spcBef>
                <a:spcPts val="0"/>
              </a:spcBef>
              <a:spcAft>
                <a:spcPts val="0"/>
              </a:spcAft>
              <a:buSzPts val="1800"/>
              <a:buChar char="❖"/>
            </a:pPr>
            <a:r>
              <a:rPr lang="en" sz="1800"/>
              <a:t>The process of correctly identifying sounds is made more difficult when speech is acoustically degraded: less information is available to the listener, which reduces the quality of speech cues and thus increasing the chance for error</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8"/>
          <p:cNvPicPr preferRelativeResize="0"/>
          <p:nvPr/>
        </p:nvPicPr>
        <p:blipFill rotWithShape="1">
          <a:blip r:embed="rId3">
            <a:alphaModFix/>
          </a:blip>
          <a:srcRect r="1029"/>
          <a:stretch/>
        </p:blipFill>
        <p:spPr>
          <a:xfrm>
            <a:off x="293850" y="668100"/>
            <a:ext cx="8275276" cy="3807300"/>
          </a:xfrm>
          <a:prstGeom prst="rect">
            <a:avLst/>
          </a:prstGeom>
          <a:noFill/>
          <a:ln>
            <a:noFill/>
          </a:ln>
        </p:spPr>
      </p:pic>
      <p:sp>
        <p:nvSpPr>
          <p:cNvPr id="231" name="Google Shape;231;p28"/>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Lexical Effects</a:t>
            </a:r>
            <a:endParaRPr/>
          </a:p>
        </p:txBody>
      </p:sp>
      <p:sp>
        <p:nvSpPr>
          <p:cNvPr id="237" name="Google Shape;237;p29"/>
          <p:cNvSpPr txBox="1">
            <a:spLocks noGrp="1"/>
          </p:cNvSpPr>
          <p:nvPr>
            <p:ph type="body" idx="1"/>
          </p:nvPr>
        </p:nvSpPr>
        <p:spPr>
          <a:xfrm>
            <a:off x="819150" y="1384400"/>
            <a:ext cx="7505700" cy="33651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a:solidFill>
                  <a:srgbClr val="000000"/>
                </a:solidFill>
                <a:latin typeface="Arial"/>
                <a:ea typeface="Arial"/>
                <a:cs typeface="Arial"/>
                <a:sym typeface="Arial"/>
              </a:rPr>
              <a:t>In the context of lexical competition. Words with a large number of competing targets such as Cat, Cap, Cab or words that are less dense (rarely used in speech) are more difficulty to be perceived</a:t>
            </a:r>
            <a:endParaRPr sz="1600">
              <a:solidFill>
                <a:srgbClr val="000000"/>
              </a:solidFill>
              <a:latin typeface="Arial"/>
              <a:ea typeface="Arial"/>
              <a:cs typeface="Arial"/>
              <a:sym typeface="Arial"/>
            </a:endParaRPr>
          </a:p>
          <a:p>
            <a:pPr marL="457200" lvl="0" indent="-330200" algn="l" rtl="0">
              <a:spcBef>
                <a:spcPts val="0"/>
              </a:spcBef>
              <a:spcAft>
                <a:spcPts val="0"/>
              </a:spcAft>
              <a:buSzPts val="1600"/>
              <a:buChar char="❖"/>
            </a:pPr>
            <a:r>
              <a:rPr lang="en" sz="1600"/>
              <a:t>Additionally, context can affect a hearing impaired person’s ability to understand speech</a:t>
            </a:r>
            <a:endParaRPr sz="1600"/>
          </a:p>
          <a:p>
            <a:pPr marL="914400" lvl="1" indent="-330200" algn="l" rtl="0">
              <a:spcBef>
                <a:spcPts val="0"/>
              </a:spcBef>
              <a:spcAft>
                <a:spcPts val="0"/>
              </a:spcAft>
              <a:buSzPts val="1600"/>
              <a:buChar char="➢"/>
            </a:pPr>
            <a:r>
              <a:rPr lang="en" sz="1600"/>
              <a:t>If you’ve been having a conversation about a baseball game and all of the discussion is related to baseball, you’re likely going to be able to fill in the blanks</a:t>
            </a:r>
            <a:endParaRPr sz="1600"/>
          </a:p>
          <a:p>
            <a:pPr marL="914400" lvl="1" indent="-330200" algn="l" rtl="0">
              <a:spcBef>
                <a:spcPts val="0"/>
              </a:spcBef>
              <a:spcAft>
                <a:spcPts val="0"/>
              </a:spcAft>
              <a:buSzPts val="1600"/>
              <a:buChar char="➢"/>
            </a:pPr>
            <a:r>
              <a:rPr lang="en" sz="1600"/>
              <a:t>However, if you’ve been discussing baseball and someone begins discussing what they had for dinner last night, you will have a more difficult time filling in the blanks because the conversation is now lacking context</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0"/>
          <p:cNvSpPr txBox="1">
            <a:spLocks noGrp="1"/>
          </p:cNvSpPr>
          <p:nvPr>
            <p:ph type="title"/>
          </p:nvPr>
        </p:nvSpPr>
        <p:spPr>
          <a:xfrm>
            <a:off x="758525" y="209445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Signal Degradation in the Listener</a:t>
            </a:r>
            <a:endParaRPr/>
          </a:p>
        </p:txBody>
      </p:sp>
      <p:sp>
        <p:nvSpPr>
          <p:cNvPr id="243" name="Google Shape;243;p3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Severity and Configuration of Hearing Loss</a:t>
            </a:r>
            <a:endParaRPr/>
          </a:p>
        </p:txBody>
      </p:sp>
      <p:sp>
        <p:nvSpPr>
          <p:cNvPr id="249" name="Google Shape;249;p3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a:t>More wizened people with moderate to severe hearing impairment had a 29-57% greater risk of cognitive impairment than those with normal hearing</a:t>
            </a:r>
            <a:endParaRPr sz="1700"/>
          </a:p>
          <a:p>
            <a:pPr marL="457200" lvl="0" indent="-336550" algn="l" rtl="0">
              <a:spcBef>
                <a:spcPts val="0"/>
              </a:spcBef>
              <a:spcAft>
                <a:spcPts val="0"/>
              </a:spcAft>
              <a:buSzPts val="1700"/>
              <a:buChar char="❖"/>
            </a:pPr>
            <a:r>
              <a:rPr lang="en" sz="1700"/>
              <a:t>A recent study, compared to those with normal hearing, individuals with mild to moderate hearing loss had a 24% increased risk of incident cognitive impairment.</a:t>
            </a:r>
            <a:endParaRPr sz="1700"/>
          </a:p>
          <a:p>
            <a:pPr marL="914400" lvl="1" indent="-323850" algn="l" rtl="0">
              <a:spcBef>
                <a:spcPts val="0"/>
              </a:spcBef>
              <a:spcAft>
                <a:spcPts val="0"/>
              </a:spcAft>
              <a:buSzPts val="1500"/>
              <a:buChar char="➢"/>
            </a:pPr>
            <a:r>
              <a:rPr lang="en" sz="1500"/>
              <a:t>Rates of cognitive decline aren the risk of incident cognitive impairment were linearly associated with the severity of an individual’s baseline. </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pic>
        <p:nvPicPr>
          <p:cNvPr id="255" name="Google Shape;255;p32"/>
          <p:cNvPicPr preferRelativeResize="0"/>
          <p:nvPr/>
        </p:nvPicPr>
        <p:blipFill>
          <a:blip r:embed="rId3">
            <a:alphaModFix/>
          </a:blip>
          <a:stretch>
            <a:fillRect/>
          </a:stretch>
        </p:blipFill>
        <p:spPr>
          <a:xfrm>
            <a:off x="2034971" y="293975"/>
            <a:ext cx="5074066" cy="455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Disclosures</a:t>
            </a:r>
            <a:endParaRPr/>
          </a:p>
        </p:txBody>
      </p:sp>
      <p:sp>
        <p:nvSpPr>
          <p:cNvPr id="143" name="Google Shape;143;p1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Kate Sinks:</a:t>
            </a:r>
            <a:endParaRPr/>
          </a:p>
          <a:p>
            <a:pPr marL="457200" lvl="0" indent="-298767" algn="l" rtl="0">
              <a:spcBef>
                <a:spcPts val="1200"/>
              </a:spcBef>
              <a:spcAft>
                <a:spcPts val="0"/>
              </a:spcAft>
              <a:buSzPct val="100000"/>
              <a:buChar char="●"/>
            </a:pPr>
            <a:r>
              <a:rPr lang="en"/>
              <a:t>Employed as Director of Audiology at the Center for Hearing &amp; Speech</a:t>
            </a:r>
            <a:endParaRPr/>
          </a:p>
          <a:p>
            <a:pPr marL="457200" lvl="0" indent="-298767" algn="l" rtl="0">
              <a:spcBef>
                <a:spcPts val="0"/>
              </a:spcBef>
              <a:spcAft>
                <a:spcPts val="0"/>
              </a:spcAft>
              <a:buSzPct val="100000"/>
              <a:buChar char="●"/>
            </a:pPr>
            <a:r>
              <a:rPr lang="en"/>
              <a:t>No relevant non financial relationships</a:t>
            </a:r>
            <a:endParaRPr/>
          </a:p>
          <a:p>
            <a:pPr marL="0" lvl="0" indent="0" algn="l" rtl="0">
              <a:spcBef>
                <a:spcPts val="1200"/>
              </a:spcBef>
              <a:spcAft>
                <a:spcPts val="0"/>
              </a:spcAft>
              <a:buNone/>
            </a:pPr>
            <a:endParaRPr/>
          </a:p>
          <a:p>
            <a:pPr marL="0" lvl="0" indent="0" algn="l" rtl="0">
              <a:spcBef>
                <a:spcPts val="1200"/>
              </a:spcBef>
              <a:spcAft>
                <a:spcPts val="0"/>
              </a:spcAft>
              <a:buNone/>
            </a:pPr>
            <a:r>
              <a:rPr lang="en"/>
              <a:t>Jackie Dover/Liz Yokley:</a:t>
            </a:r>
            <a:endParaRPr/>
          </a:p>
          <a:p>
            <a:pPr marL="457200" lvl="0" indent="-298767" algn="l" rtl="0">
              <a:spcBef>
                <a:spcPts val="1200"/>
              </a:spcBef>
              <a:spcAft>
                <a:spcPts val="0"/>
              </a:spcAft>
              <a:buSzPct val="100000"/>
              <a:buChar char="●"/>
            </a:pPr>
            <a:r>
              <a:rPr lang="en"/>
              <a:t>Employed with Aging Matters the Southeast Area Agency on Aging</a:t>
            </a:r>
            <a:endParaRPr/>
          </a:p>
          <a:p>
            <a:pPr marL="457200" lvl="0" indent="-298767" algn="l" rtl="0">
              <a:spcBef>
                <a:spcPts val="0"/>
              </a:spcBef>
              <a:spcAft>
                <a:spcPts val="0"/>
              </a:spcAft>
              <a:buSzPct val="100000"/>
              <a:buChar char="●"/>
            </a:pPr>
            <a:r>
              <a:rPr lang="en"/>
              <a:t>Experience working with the Senior population for 25+ years</a:t>
            </a:r>
            <a:endParaRPr/>
          </a:p>
          <a:p>
            <a:pPr marL="457200" lvl="0" indent="-298767" algn="l" rtl="0">
              <a:spcBef>
                <a:spcPts val="0"/>
              </a:spcBef>
              <a:spcAft>
                <a:spcPts val="0"/>
              </a:spcAft>
              <a:buSzPct val="100000"/>
              <a:buChar char="●"/>
            </a:pPr>
            <a:r>
              <a:rPr lang="en"/>
              <a:t>Do not collect client information for distribution or charge for services rendered</a:t>
            </a:r>
            <a:endParaRPr/>
          </a:p>
          <a:p>
            <a:pPr marL="45720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txBox="1">
            <a:spLocks noGrp="1"/>
          </p:cNvSpPr>
          <p:nvPr>
            <p:ph type="body" idx="1"/>
          </p:nvPr>
        </p:nvSpPr>
        <p:spPr>
          <a:xfrm>
            <a:off x="819150" y="1495550"/>
            <a:ext cx="7505700" cy="29433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The normal aging process is associated with declines in certain cognitive abilities, such as processing speech, auditory memory, language, visuospatial, and executive function abilities.</a:t>
            </a:r>
            <a:endParaRPr/>
          </a:p>
          <a:p>
            <a:pPr marL="457200" lvl="0" indent="-311150" algn="l" rtl="0">
              <a:spcBef>
                <a:spcPts val="0"/>
              </a:spcBef>
              <a:spcAft>
                <a:spcPts val="0"/>
              </a:spcAft>
              <a:buSzPts val="1300"/>
              <a:buChar char="❖"/>
            </a:pPr>
            <a:r>
              <a:rPr lang="en"/>
              <a:t>As a person ages, his or her brain faces significant changes.</a:t>
            </a:r>
            <a:endParaRPr/>
          </a:p>
          <a:p>
            <a:pPr marL="457200" lvl="0" indent="-311150" algn="l" rtl="0">
              <a:spcBef>
                <a:spcPts val="0"/>
              </a:spcBef>
              <a:spcAft>
                <a:spcPts val="0"/>
              </a:spcAft>
              <a:buSzPts val="1300"/>
              <a:buChar char="❖"/>
            </a:pPr>
            <a:r>
              <a:rPr lang="en"/>
              <a:t>There is significant variability in age-related cognitive changes from individual to individual. Some of that variability can be attributed to genetic differences, and studies estimate 60% of general cognitive ability can be attributed to genetics. Medical illness, psychological factors, and sensory deficits such as vision and hearing impairment certainly can also accelerate age-related cognitive decline</a:t>
            </a:r>
            <a:endParaRPr/>
          </a:p>
          <a:p>
            <a:pPr marL="457200" lvl="0" indent="-311150" algn="l" rtl="0">
              <a:spcBef>
                <a:spcPts val="0"/>
              </a:spcBef>
              <a:spcAft>
                <a:spcPts val="0"/>
              </a:spcAft>
              <a:buSzPts val="1300"/>
              <a:buChar char="❖"/>
            </a:pPr>
            <a:r>
              <a:rPr lang="en"/>
              <a:t>Participation in certain activities, building cognitive reserve, and engaging in cognitive retraining may all be approaches to achieving successful cognitive aging</a:t>
            </a:r>
            <a:endParaRPr/>
          </a:p>
        </p:txBody>
      </p:sp>
      <p:sp>
        <p:nvSpPr>
          <p:cNvPr id="261" name="Google Shape;261;p3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Age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267" name="Google Shape;267;p34"/>
          <p:cNvSpPr/>
          <p:nvPr/>
        </p:nvSpPr>
        <p:spPr>
          <a:xfrm>
            <a:off x="687150" y="1616825"/>
            <a:ext cx="7831500" cy="12429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4"/>
          <p:cNvSpPr txBox="1"/>
          <p:nvPr/>
        </p:nvSpPr>
        <p:spPr>
          <a:xfrm>
            <a:off x="939775" y="1799675"/>
            <a:ext cx="71040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500">
                <a:latin typeface="Calibri"/>
                <a:ea typeface="Calibri"/>
                <a:cs typeface="Calibri"/>
                <a:sym typeface="Calibri"/>
              </a:rPr>
              <a:t>CORRELATION ≠ CAUSATION</a:t>
            </a:r>
            <a:endParaRPr sz="45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How We Can Help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6"/>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279" name="Google Shape;279;p36"/>
          <p:cNvPicPr preferRelativeResize="0"/>
          <p:nvPr/>
        </p:nvPicPr>
        <p:blipFill>
          <a:blip r:embed="rId3">
            <a:alphaModFix/>
          </a:blip>
          <a:stretch>
            <a:fillRect/>
          </a:stretch>
        </p:blipFill>
        <p:spPr>
          <a:xfrm>
            <a:off x="1712538" y="798125"/>
            <a:ext cx="5718925" cy="3234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Aging Matters</a:t>
            </a:r>
            <a:endParaRPr/>
          </a:p>
        </p:txBody>
      </p:sp>
      <p:sp>
        <p:nvSpPr>
          <p:cNvPr id="285" name="Google Shape;285;p3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85000" lnSpcReduction="10000"/>
          </a:bodyPr>
          <a:lstStyle/>
          <a:p>
            <a:pPr marL="0" lvl="0" indent="0" algn="l" rtl="0">
              <a:spcBef>
                <a:spcPts val="800"/>
              </a:spcBef>
              <a:spcAft>
                <a:spcPts val="0"/>
              </a:spcAft>
              <a:buNone/>
            </a:pPr>
            <a:r>
              <a:rPr lang="en" sz="1350">
                <a:solidFill>
                  <a:srgbClr val="666666"/>
                </a:solidFill>
                <a:highlight>
                  <a:srgbClr val="FFFFFF"/>
                </a:highlight>
                <a:latin typeface="Arial"/>
                <a:ea typeface="Arial"/>
                <a:cs typeface="Arial"/>
                <a:sym typeface="Arial"/>
              </a:rPr>
              <a:t>A man realized he needed to purchase a hearing aid, but didn't want to spend a lot of money.</a:t>
            </a:r>
            <a:endParaRPr sz="1350">
              <a:solidFill>
                <a:srgbClr val="666666"/>
              </a:solidFill>
              <a:highlight>
                <a:srgbClr val="FFFFFF"/>
              </a:highlight>
              <a:latin typeface="Arial"/>
              <a:ea typeface="Arial"/>
              <a:cs typeface="Arial"/>
              <a:sym typeface="Arial"/>
            </a:endParaRPr>
          </a:p>
          <a:p>
            <a:pPr marL="0" lvl="0" indent="0" algn="l" rtl="0">
              <a:spcBef>
                <a:spcPts val="800"/>
              </a:spcBef>
              <a:spcAft>
                <a:spcPts val="0"/>
              </a:spcAft>
              <a:buNone/>
            </a:pPr>
            <a:r>
              <a:rPr lang="en" sz="1350">
                <a:solidFill>
                  <a:srgbClr val="666666"/>
                </a:solidFill>
                <a:highlight>
                  <a:srgbClr val="FFFFFF"/>
                </a:highlight>
                <a:latin typeface="Arial"/>
                <a:ea typeface="Arial"/>
                <a:cs typeface="Arial"/>
                <a:sym typeface="Arial"/>
              </a:rPr>
              <a:t>“How much do they cost?" he asked.</a:t>
            </a:r>
            <a:endParaRPr sz="1350">
              <a:solidFill>
                <a:srgbClr val="666666"/>
              </a:solidFill>
              <a:highlight>
                <a:srgbClr val="FFFFFF"/>
              </a:highlight>
              <a:latin typeface="Arial"/>
              <a:ea typeface="Arial"/>
              <a:cs typeface="Arial"/>
              <a:sym typeface="Arial"/>
            </a:endParaRPr>
          </a:p>
          <a:p>
            <a:pPr marL="0" lvl="0" indent="0" algn="l" rtl="0">
              <a:spcBef>
                <a:spcPts val="800"/>
              </a:spcBef>
              <a:spcAft>
                <a:spcPts val="0"/>
              </a:spcAft>
              <a:buNone/>
            </a:pPr>
            <a:r>
              <a:rPr lang="en" sz="1350">
                <a:solidFill>
                  <a:srgbClr val="666666"/>
                </a:solidFill>
                <a:highlight>
                  <a:srgbClr val="FFFFFF"/>
                </a:highlight>
                <a:latin typeface="Arial"/>
                <a:ea typeface="Arial"/>
                <a:cs typeface="Arial"/>
                <a:sym typeface="Arial"/>
              </a:rPr>
              <a:t>"They range from $2 to $2,000."</a:t>
            </a:r>
            <a:endParaRPr sz="1350">
              <a:solidFill>
                <a:srgbClr val="666666"/>
              </a:solidFill>
              <a:highlight>
                <a:srgbClr val="FFFFFF"/>
              </a:highlight>
              <a:latin typeface="Arial"/>
              <a:ea typeface="Arial"/>
              <a:cs typeface="Arial"/>
              <a:sym typeface="Arial"/>
            </a:endParaRPr>
          </a:p>
          <a:p>
            <a:pPr marL="0" lvl="0" indent="0" algn="l" rtl="0">
              <a:spcBef>
                <a:spcPts val="800"/>
              </a:spcBef>
              <a:spcAft>
                <a:spcPts val="0"/>
              </a:spcAft>
              <a:buNone/>
            </a:pPr>
            <a:r>
              <a:rPr lang="en" sz="1350">
                <a:solidFill>
                  <a:srgbClr val="666666"/>
                </a:solidFill>
                <a:highlight>
                  <a:srgbClr val="FFFFFF"/>
                </a:highlight>
                <a:latin typeface="Arial"/>
                <a:ea typeface="Arial"/>
                <a:cs typeface="Arial"/>
                <a:sym typeface="Arial"/>
              </a:rPr>
              <a:t>"Can I see the $2 model?" said the customer.</a:t>
            </a:r>
            <a:endParaRPr sz="1350">
              <a:solidFill>
                <a:srgbClr val="666666"/>
              </a:solidFill>
              <a:highlight>
                <a:srgbClr val="FFFFFF"/>
              </a:highlight>
              <a:latin typeface="Arial"/>
              <a:ea typeface="Arial"/>
              <a:cs typeface="Arial"/>
              <a:sym typeface="Arial"/>
            </a:endParaRPr>
          </a:p>
          <a:p>
            <a:pPr marL="0" lvl="0" indent="0" algn="l" rtl="0">
              <a:spcBef>
                <a:spcPts val="800"/>
              </a:spcBef>
              <a:spcAft>
                <a:spcPts val="0"/>
              </a:spcAft>
              <a:buNone/>
            </a:pPr>
            <a:r>
              <a:rPr lang="en" sz="1350">
                <a:solidFill>
                  <a:srgbClr val="666666"/>
                </a:solidFill>
                <a:highlight>
                  <a:srgbClr val="FFFFFF"/>
                </a:highlight>
                <a:latin typeface="Arial"/>
                <a:ea typeface="Arial"/>
                <a:cs typeface="Arial"/>
                <a:sym typeface="Arial"/>
              </a:rPr>
              <a:t>The salesman put a large device around the man's neck, and said: "You just stick this red tube in your ear and run this cable down into your pocket."</a:t>
            </a:r>
            <a:endParaRPr sz="1350">
              <a:solidFill>
                <a:srgbClr val="666666"/>
              </a:solidFill>
              <a:highlight>
                <a:srgbClr val="FFFFFF"/>
              </a:highlight>
              <a:latin typeface="Arial"/>
              <a:ea typeface="Arial"/>
              <a:cs typeface="Arial"/>
              <a:sym typeface="Arial"/>
            </a:endParaRPr>
          </a:p>
          <a:p>
            <a:pPr marL="0" lvl="0" indent="0" algn="l" rtl="0">
              <a:spcBef>
                <a:spcPts val="800"/>
              </a:spcBef>
              <a:spcAft>
                <a:spcPts val="0"/>
              </a:spcAft>
              <a:buNone/>
            </a:pPr>
            <a:r>
              <a:rPr lang="en" sz="1350">
                <a:solidFill>
                  <a:srgbClr val="666666"/>
                </a:solidFill>
                <a:highlight>
                  <a:srgbClr val="FFFFFF"/>
                </a:highlight>
                <a:latin typeface="Arial"/>
                <a:ea typeface="Arial"/>
                <a:cs typeface="Arial"/>
                <a:sym typeface="Arial"/>
              </a:rPr>
              <a:t>"How does it work?" asked the customer.</a:t>
            </a:r>
            <a:endParaRPr sz="1350">
              <a:solidFill>
                <a:srgbClr val="666666"/>
              </a:solidFill>
              <a:highlight>
                <a:srgbClr val="FFFFFF"/>
              </a:highlight>
              <a:latin typeface="Arial"/>
              <a:ea typeface="Arial"/>
              <a:cs typeface="Arial"/>
              <a:sym typeface="Arial"/>
            </a:endParaRPr>
          </a:p>
          <a:p>
            <a:pPr marL="0" lvl="0" indent="0" algn="l" rtl="0">
              <a:spcBef>
                <a:spcPts val="800"/>
              </a:spcBef>
              <a:spcAft>
                <a:spcPts val="0"/>
              </a:spcAft>
              <a:buNone/>
            </a:pPr>
            <a:r>
              <a:rPr lang="en" sz="1350">
                <a:solidFill>
                  <a:srgbClr val="666666"/>
                </a:solidFill>
                <a:highlight>
                  <a:srgbClr val="FFFFFF"/>
                </a:highlight>
                <a:latin typeface="Arial"/>
                <a:ea typeface="Arial"/>
                <a:cs typeface="Arial"/>
                <a:sym typeface="Arial"/>
              </a:rPr>
              <a:t>"For $2, it doesn't work," said the salesman. "But when people see it on you, they'll talk much slower and louder."</a:t>
            </a:r>
            <a:endParaRPr sz="1350">
              <a:solidFill>
                <a:srgbClr val="666666"/>
              </a:solidFill>
              <a:highlight>
                <a:srgbClr val="FFFFFF"/>
              </a:highlight>
              <a:latin typeface="Arial"/>
              <a:ea typeface="Arial"/>
              <a:cs typeface="Arial"/>
              <a:sym typeface="Arial"/>
            </a:endParaRPr>
          </a:p>
          <a:p>
            <a:pPr marL="0" lvl="0" indent="0" algn="l" rtl="0">
              <a:spcBef>
                <a:spcPts val="8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Mission</a:t>
            </a:r>
            <a:endParaRPr/>
          </a:p>
        </p:txBody>
      </p:sp>
      <p:sp>
        <p:nvSpPr>
          <p:cNvPr id="291" name="Google Shape;291;p3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ctr" rtl="0">
              <a:spcBef>
                <a:spcPts val="1200"/>
              </a:spcBef>
              <a:spcAft>
                <a:spcPts val="0"/>
              </a:spcAft>
              <a:buNone/>
            </a:pPr>
            <a:r>
              <a:rPr lang="en"/>
              <a:t>Aging Matters goal is to provide quality services and information to enhance the health, safety, and well-being of persons, age 60 and over, enabling them to live in their own homes for as long and independently, as possible.  </a:t>
            </a:r>
            <a:endParaRPr/>
          </a:p>
          <a:p>
            <a:pPr marL="0" lvl="0" indent="0" algn="l" rtl="0">
              <a:spcBef>
                <a:spcPts val="1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Miracle Ear Partnership</a:t>
            </a:r>
            <a:endParaRPr/>
          </a:p>
        </p:txBody>
      </p:sp>
      <p:sp>
        <p:nvSpPr>
          <p:cNvPr id="297" name="Google Shape;297;p3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How the partnership started</a:t>
            </a:r>
            <a:endParaRPr/>
          </a:p>
          <a:p>
            <a:pPr marL="457200" lvl="0" indent="-311150" algn="l" rtl="0">
              <a:spcBef>
                <a:spcPts val="0"/>
              </a:spcBef>
              <a:spcAft>
                <a:spcPts val="0"/>
              </a:spcAft>
              <a:buSzPts val="1300"/>
              <a:buChar char="❖"/>
            </a:pPr>
            <a:r>
              <a:rPr lang="en"/>
              <a:t>Goal of program</a:t>
            </a:r>
            <a:endParaRPr/>
          </a:p>
          <a:p>
            <a:pPr marL="457200" lvl="0" indent="-311150" algn="l" rtl="0">
              <a:spcBef>
                <a:spcPts val="0"/>
              </a:spcBef>
              <a:spcAft>
                <a:spcPts val="0"/>
              </a:spcAft>
              <a:buSzPts val="1300"/>
              <a:buChar char="❖"/>
            </a:pPr>
            <a:r>
              <a:rPr lang="en"/>
              <a:t>Screening process</a:t>
            </a:r>
            <a:endParaRPr/>
          </a:p>
          <a:p>
            <a:pPr marL="457200" lvl="0" indent="-311150" algn="l" rtl="0">
              <a:spcBef>
                <a:spcPts val="0"/>
              </a:spcBef>
              <a:spcAft>
                <a:spcPts val="0"/>
              </a:spcAft>
              <a:buSzPts val="1300"/>
              <a:buChar char="❖"/>
            </a:pPr>
            <a:r>
              <a:rPr lang="en"/>
              <a:t>Funding</a:t>
            </a:r>
            <a:endParaRPr/>
          </a:p>
          <a:p>
            <a:pPr marL="457200" lvl="0" indent="-311150" algn="l" rtl="0">
              <a:spcBef>
                <a:spcPts val="0"/>
              </a:spcBef>
              <a:spcAft>
                <a:spcPts val="0"/>
              </a:spcAft>
              <a:buSzPts val="1300"/>
              <a:buChar char="❖"/>
            </a:pPr>
            <a:r>
              <a:rPr lang="en"/>
              <a:t>Outcome</a:t>
            </a:r>
            <a:endParaRPr/>
          </a:p>
          <a:p>
            <a:pPr marL="0" lvl="0" indent="0" algn="l" rtl="0">
              <a:spcBef>
                <a:spcPts val="1200"/>
              </a:spcBef>
              <a:spcAft>
                <a:spcPts val="12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0"/>
          <p:cNvSpPr txBox="1">
            <a:spLocks noGrp="1"/>
          </p:cNvSpPr>
          <p:nvPr>
            <p:ph type="title"/>
          </p:nvPr>
        </p:nvSpPr>
        <p:spPr>
          <a:xfrm>
            <a:off x="523675" y="641725"/>
            <a:ext cx="6404700" cy="6465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How Partnership Started</a:t>
            </a:r>
            <a:endParaRPr/>
          </a:p>
        </p:txBody>
      </p:sp>
      <p:sp>
        <p:nvSpPr>
          <p:cNvPr id="303" name="Google Shape;303;p4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Need</a:t>
            </a:r>
            <a:endParaRPr/>
          </a:p>
          <a:p>
            <a:pPr marL="457200" lvl="0" indent="-311150" algn="l" rtl="0">
              <a:spcBef>
                <a:spcPts val="0"/>
              </a:spcBef>
              <a:spcAft>
                <a:spcPts val="0"/>
              </a:spcAft>
              <a:buSzPts val="1300"/>
              <a:buChar char="❖"/>
            </a:pPr>
            <a:r>
              <a:rPr lang="en"/>
              <a:t>18 counties</a:t>
            </a:r>
            <a:endParaRPr/>
          </a:p>
          <a:p>
            <a:pPr marL="457200" lvl="0" indent="-311150" algn="l" rtl="0">
              <a:spcBef>
                <a:spcPts val="0"/>
              </a:spcBef>
              <a:spcAft>
                <a:spcPts val="0"/>
              </a:spcAft>
              <a:buSzPts val="1300"/>
              <a:buChar char="❖"/>
            </a:pPr>
            <a:r>
              <a:rPr lang="en"/>
              <a:t>Miracle Ear Foundation</a:t>
            </a:r>
            <a:endParaRPr/>
          </a:p>
          <a:p>
            <a:pPr marL="457200" lvl="0" indent="0" algn="l" rtl="0">
              <a:spcBef>
                <a:spcPts val="1200"/>
              </a:spcBef>
              <a:spcAft>
                <a:spcPts val="1200"/>
              </a:spcAft>
              <a:buNone/>
            </a:pPr>
            <a:endParaRPr/>
          </a:p>
        </p:txBody>
      </p:sp>
      <p:sp>
        <p:nvSpPr>
          <p:cNvPr id="304" name="Google Shape;304;p40"/>
          <p:cNvSpPr/>
          <p:nvPr/>
        </p:nvSpPr>
        <p:spPr>
          <a:xfrm rot="-2699997">
            <a:off x="4635459" y="784191"/>
            <a:ext cx="3659783" cy="3575119"/>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5" name="Google Shape;305;p40"/>
          <p:cNvPicPr preferRelativeResize="0"/>
          <p:nvPr/>
        </p:nvPicPr>
        <p:blipFill>
          <a:blip r:embed="rId3">
            <a:alphaModFix/>
          </a:blip>
          <a:stretch>
            <a:fillRect/>
          </a:stretch>
        </p:blipFill>
        <p:spPr>
          <a:xfrm rot="5">
            <a:off x="4913025" y="891139"/>
            <a:ext cx="3221223" cy="35475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1"/>
          <p:cNvSpPr txBox="1">
            <a:spLocks noGrp="1"/>
          </p:cNvSpPr>
          <p:nvPr>
            <p:ph type="title"/>
          </p:nvPr>
        </p:nvSpPr>
        <p:spPr>
          <a:xfrm>
            <a:off x="819150" y="845600"/>
            <a:ext cx="7639200" cy="90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Goal of Program</a:t>
            </a:r>
            <a:endParaRPr/>
          </a:p>
        </p:txBody>
      </p:sp>
      <p:sp>
        <p:nvSpPr>
          <p:cNvPr id="311" name="Google Shape;311;p41"/>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Help those with limited income acquire appropriate hearing device.</a:t>
            </a:r>
            <a:endParaRPr/>
          </a:p>
          <a:p>
            <a:pPr marL="457200" lvl="0" indent="-311150" algn="l" rtl="0">
              <a:spcBef>
                <a:spcPts val="0"/>
              </a:spcBef>
              <a:spcAft>
                <a:spcPts val="0"/>
              </a:spcAft>
              <a:buSzPts val="1300"/>
              <a:buChar char="❖"/>
            </a:pPr>
            <a:r>
              <a:rPr lang="en"/>
              <a:t>Prevent Barriers</a:t>
            </a:r>
            <a:endParaRPr/>
          </a:p>
        </p:txBody>
      </p:sp>
      <p:pic>
        <p:nvPicPr>
          <p:cNvPr id="312" name="Google Shape;312;p41"/>
          <p:cNvPicPr preferRelativeResize="0"/>
          <p:nvPr/>
        </p:nvPicPr>
        <p:blipFill rotWithShape="1">
          <a:blip r:embed="rId3">
            <a:alphaModFix/>
          </a:blip>
          <a:srcRect l="49715"/>
          <a:stretch/>
        </p:blipFill>
        <p:spPr>
          <a:xfrm>
            <a:off x="4838472" y="1153935"/>
            <a:ext cx="1488938" cy="3662435"/>
          </a:xfrm>
          <a:prstGeom prst="rect">
            <a:avLst/>
          </a:prstGeom>
          <a:noFill/>
          <a:ln>
            <a:noFill/>
          </a:ln>
        </p:spPr>
      </p:pic>
      <p:pic>
        <p:nvPicPr>
          <p:cNvPr id="313" name="Google Shape;313;p41"/>
          <p:cNvPicPr preferRelativeResize="0"/>
          <p:nvPr/>
        </p:nvPicPr>
        <p:blipFill rotWithShape="1">
          <a:blip r:embed="rId3">
            <a:alphaModFix/>
          </a:blip>
          <a:srcRect l="49715"/>
          <a:stretch/>
        </p:blipFill>
        <p:spPr>
          <a:xfrm rot="-10">
            <a:off x="5354074" y="755677"/>
            <a:ext cx="1617948" cy="3718320"/>
          </a:xfrm>
          <a:prstGeom prst="rect">
            <a:avLst/>
          </a:prstGeom>
          <a:noFill/>
          <a:ln>
            <a:noFill/>
          </a:ln>
        </p:spPr>
      </p:pic>
      <p:pic>
        <p:nvPicPr>
          <p:cNvPr id="314" name="Google Shape;314;p41"/>
          <p:cNvPicPr preferRelativeResize="0"/>
          <p:nvPr/>
        </p:nvPicPr>
        <p:blipFill rotWithShape="1">
          <a:blip r:embed="rId3">
            <a:alphaModFix/>
          </a:blip>
          <a:srcRect l="49715"/>
          <a:stretch/>
        </p:blipFill>
        <p:spPr>
          <a:xfrm rot="-10">
            <a:off x="5947900" y="475077"/>
            <a:ext cx="1559700" cy="361279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Screening process</a:t>
            </a:r>
            <a:endParaRPr/>
          </a:p>
        </p:txBody>
      </p:sp>
      <p:sp>
        <p:nvSpPr>
          <p:cNvPr id="320" name="Google Shape;320;p4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Miracle Ear Foundation </a:t>
            </a:r>
            <a:endParaRPr/>
          </a:p>
          <a:p>
            <a:pPr marL="457200" lvl="0" indent="-311150" algn="l" rtl="0">
              <a:spcBef>
                <a:spcPts val="0"/>
              </a:spcBef>
              <a:spcAft>
                <a:spcPts val="0"/>
              </a:spcAft>
              <a:buSzPts val="1300"/>
              <a:buChar char="❖"/>
            </a:pPr>
            <a:r>
              <a:rPr lang="en"/>
              <a:t>Aging Matters funding</a:t>
            </a:r>
            <a:endParaRPr/>
          </a:p>
          <a:p>
            <a:pPr marL="457200" lvl="0" indent="-311150" algn="l" rtl="0">
              <a:spcBef>
                <a:spcPts val="0"/>
              </a:spcBef>
              <a:spcAft>
                <a:spcPts val="0"/>
              </a:spcAft>
              <a:buSzPts val="1300"/>
              <a:buChar char="❖"/>
            </a:pPr>
            <a:r>
              <a:rPr lang="en"/>
              <a:t>Transportation</a:t>
            </a:r>
            <a:endParaRPr/>
          </a:p>
          <a:p>
            <a:pPr marL="0" lvl="0" indent="0" algn="l" rtl="0">
              <a:spcBef>
                <a:spcPts val="1200"/>
              </a:spcBef>
              <a:spcAft>
                <a:spcPts val="1200"/>
              </a:spcAft>
              <a:buNone/>
            </a:pPr>
            <a:endParaRPr/>
          </a:p>
        </p:txBody>
      </p:sp>
      <p:sp>
        <p:nvSpPr>
          <p:cNvPr id="321" name="Google Shape;321;p42"/>
          <p:cNvSpPr/>
          <p:nvPr/>
        </p:nvSpPr>
        <p:spPr>
          <a:xfrm>
            <a:off x="5821050" y="1508075"/>
            <a:ext cx="2426025" cy="954600"/>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2"/>
          <p:cNvSpPr/>
          <p:nvPr/>
        </p:nvSpPr>
        <p:spPr>
          <a:xfrm>
            <a:off x="4880625" y="2571750"/>
            <a:ext cx="2761775" cy="954600"/>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2"/>
          <p:cNvSpPr/>
          <p:nvPr/>
        </p:nvSpPr>
        <p:spPr>
          <a:xfrm>
            <a:off x="5937613" y="3526350"/>
            <a:ext cx="2681025" cy="954600"/>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2"/>
          <p:cNvSpPr txBox="1"/>
          <p:nvPr/>
        </p:nvSpPr>
        <p:spPr>
          <a:xfrm>
            <a:off x="5842913" y="1741925"/>
            <a:ext cx="2382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0000FF"/>
                </a:solidFill>
                <a:latin typeface="Calibri"/>
                <a:ea typeface="Calibri"/>
                <a:cs typeface="Calibri"/>
                <a:sym typeface="Calibri"/>
              </a:rPr>
              <a:t>Age 60 or over</a:t>
            </a:r>
            <a:endParaRPr sz="1100">
              <a:latin typeface="Calibri"/>
              <a:ea typeface="Calibri"/>
              <a:cs typeface="Calibri"/>
              <a:sym typeface="Calibri"/>
            </a:endParaRPr>
          </a:p>
        </p:txBody>
      </p:sp>
      <p:sp>
        <p:nvSpPr>
          <p:cNvPr id="325" name="Google Shape;325;p42"/>
          <p:cNvSpPr txBox="1"/>
          <p:nvPr/>
        </p:nvSpPr>
        <p:spPr>
          <a:xfrm>
            <a:off x="4961375" y="2618100"/>
            <a:ext cx="2630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0000FF"/>
                </a:solidFill>
                <a:latin typeface="Calibri"/>
                <a:ea typeface="Calibri"/>
                <a:cs typeface="Calibri"/>
                <a:sym typeface="Calibri"/>
              </a:rPr>
              <a:t>Live within the 18 county service area</a:t>
            </a:r>
            <a:endParaRPr sz="1100">
              <a:latin typeface="Calibri"/>
              <a:ea typeface="Calibri"/>
              <a:cs typeface="Calibri"/>
              <a:sym typeface="Calibri"/>
            </a:endParaRPr>
          </a:p>
        </p:txBody>
      </p:sp>
      <p:sp>
        <p:nvSpPr>
          <p:cNvPr id="326" name="Google Shape;326;p42"/>
          <p:cNvSpPr txBox="1"/>
          <p:nvPr/>
        </p:nvSpPr>
        <p:spPr>
          <a:xfrm>
            <a:off x="5963088" y="3572700"/>
            <a:ext cx="2630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0000FF"/>
                </a:solidFill>
                <a:latin typeface="Calibri"/>
                <a:ea typeface="Calibri"/>
                <a:cs typeface="Calibri"/>
                <a:sym typeface="Calibri"/>
              </a:rPr>
              <a:t>Monthly income 300% FPL or below </a:t>
            </a:r>
            <a:endParaRPr sz="11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Center for Hearing &amp; Speech	</a:t>
            </a:r>
            <a:endParaRPr/>
          </a:p>
        </p:txBody>
      </p:sp>
      <p:sp>
        <p:nvSpPr>
          <p:cNvPr id="149" name="Google Shape;149;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0" name="Google Shape;150;p16"/>
          <p:cNvPicPr preferRelativeResize="0"/>
          <p:nvPr/>
        </p:nvPicPr>
        <p:blipFill>
          <a:blip r:embed="rId3">
            <a:alphaModFix/>
          </a:blip>
          <a:stretch>
            <a:fillRect/>
          </a:stretch>
        </p:blipFill>
        <p:spPr>
          <a:xfrm>
            <a:off x="762000" y="428625"/>
            <a:ext cx="7620000" cy="4286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Funding</a:t>
            </a:r>
            <a:endParaRPr/>
          </a:p>
        </p:txBody>
      </p:sp>
      <p:sp>
        <p:nvSpPr>
          <p:cNvPr id="332" name="Google Shape;332;p43"/>
          <p:cNvSpPr txBox="1">
            <a:spLocks noGrp="1"/>
          </p:cNvSpPr>
          <p:nvPr>
            <p:ph type="body" idx="1"/>
          </p:nvPr>
        </p:nvSpPr>
        <p:spPr>
          <a:xfrm>
            <a:off x="862875" y="199802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ARPA Funding</a:t>
            </a:r>
            <a:endParaRPr/>
          </a:p>
          <a:p>
            <a:pPr marL="457200" lvl="0" indent="-311150" algn="l" rtl="0">
              <a:spcBef>
                <a:spcPts val="0"/>
              </a:spcBef>
              <a:spcAft>
                <a:spcPts val="0"/>
              </a:spcAft>
              <a:buSzPts val="1300"/>
              <a:buChar char="❖"/>
            </a:pPr>
            <a:r>
              <a:rPr lang="en"/>
              <a:t>General Funding</a:t>
            </a:r>
            <a:endParaRPr/>
          </a:p>
          <a:p>
            <a:pPr marL="457200" lvl="0" indent="-311150" algn="l" rtl="0">
              <a:spcBef>
                <a:spcPts val="0"/>
              </a:spcBef>
              <a:spcAft>
                <a:spcPts val="0"/>
              </a:spcAft>
              <a:buSzPts val="1300"/>
              <a:buChar char="❖"/>
            </a:pPr>
            <a:r>
              <a:rPr lang="en"/>
              <a:t>Monthly amounts</a:t>
            </a:r>
            <a:endParaRPr/>
          </a:p>
        </p:txBody>
      </p:sp>
      <p:pic>
        <p:nvPicPr>
          <p:cNvPr id="333" name="Google Shape;333;p43"/>
          <p:cNvPicPr preferRelativeResize="0"/>
          <p:nvPr/>
        </p:nvPicPr>
        <p:blipFill>
          <a:blip r:embed="rId3">
            <a:alphaModFix/>
          </a:blip>
          <a:stretch>
            <a:fillRect/>
          </a:stretch>
        </p:blipFill>
        <p:spPr>
          <a:xfrm>
            <a:off x="5577400" y="431750"/>
            <a:ext cx="2972450" cy="2972450"/>
          </a:xfrm>
          <a:prstGeom prst="rect">
            <a:avLst/>
          </a:prstGeom>
          <a:noFill/>
          <a:ln>
            <a:noFill/>
          </a:ln>
        </p:spPr>
      </p:pic>
      <p:pic>
        <p:nvPicPr>
          <p:cNvPr id="334" name="Google Shape;334;p43"/>
          <p:cNvPicPr preferRelativeResize="0"/>
          <p:nvPr/>
        </p:nvPicPr>
        <p:blipFill rotWithShape="1">
          <a:blip r:embed="rId4">
            <a:alphaModFix/>
          </a:blip>
          <a:srcRect l="-31059" r="15852" b="-19660"/>
          <a:stretch/>
        </p:blipFill>
        <p:spPr>
          <a:xfrm>
            <a:off x="3522900" y="1471650"/>
            <a:ext cx="4593049" cy="42109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Outcomes</a:t>
            </a:r>
            <a:endParaRPr/>
          </a:p>
        </p:txBody>
      </p:sp>
      <p:pic>
        <p:nvPicPr>
          <p:cNvPr id="340" name="Google Shape;340;p44"/>
          <p:cNvPicPr preferRelativeResize="0"/>
          <p:nvPr/>
        </p:nvPicPr>
        <p:blipFill>
          <a:blip r:embed="rId3">
            <a:alphaModFix/>
          </a:blip>
          <a:stretch>
            <a:fillRect/>
          </a:stretch>
        </p:blipFill>
        <p:spPr>
          <a:xfrm>
            <a:off x="2919075" y="1325950"/>
            <a:ext cx="5405775" cy="30836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Assisted Programs at</a:t>
            </a:r>
            <a:endParaRPr/>
          </a:p>
          <a:p>
            <a:pPr marL="0" lvl="0" indent="0" algn="ctr" rtl="0">
              <a:spcBef>
                <a:spcPts val="0"/>
              </a:spcBef>
              <a:spcAft>
                <a:spcPts val="0"/>
              </a:spcAft>
              <a:buNone/>
            </a:pPr>
            <a:r>
              <a:rPr lang="en"/>
              <a:t> Center For Hearing &amp; Speech</a:t>
            </a:r>
            <a:endParaRPr/>
          </a:p>
        </p:txBody>
      </p:sp>
      <p:sp>
        <p:nvSpPr>
          <p:cNvPr id="346" name="Google Shape;346;p4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92500"/>
          </a:bodyPr>
          <a:lstStyle/>
          <a:p>
            <a:pPr marL="457200" lvl="0" indent="-304800" algn="l" rtl="0">
              <a:spcBef>
                <a:spcPts val="0"/>
              </a:spcBef>
              <a:spcAft>
                <a:spcPts val="0"/>
              </a:spcAft>
              <a:buClr>
                <a:srgbClr val="000000"/>
              </a:buClr>
              <a:buSzPts val="1200"/>
              <a:buChar char="●"/>
            </a:pPr>
            <a:r>
              <a:rPr lang="en" sz="1200">
                <a:solidFill>
                  <a:srgbClr val="000000"/>
                </a:solidFill>
                <a:highlight>
                  <a:srgbClr val="FFFFFF"/>
                </a:highlight>
              </a:rPr>
              <a:t>Individuals living in St. Louis City as well as </a:t>
            </a:r>
            <a:endParaRPr sz="1200">
              <a:solidFill>
                <a:srgbClr val="000000"/>
              </a:solidFill>
              <a:highlight>
                <a:srgbClr val="FFFFFF"/>
              </a:highlight>
            </a:endParaRPr>
          </a:p>
          <a:p>
            <a:pPr marL="457200" lvl="0" indent="-311150" algn="l" rtl="0">
              <a:spcBef>
                <a:spcPts val="0"/>
              </a:spcBef>
              <a:spcAft>
                <a:spcPts val="0"/>
              </a:spcAft>
              <a:buSzPts val="1300"/>
              <a:buChar char="●"/>
            </a:pPr>
            <a:r>
              <a:rPr lang="en" sz="1200">
                <a:solidFill>
                  <a:srgbClr val="000000"/>
                </a:solidFill>
                <a:highlight>
                  <a:srgbClr val="FFFFFF"/>
                </a:highlight>
              </a:rPr>
              <a:t>The Center is proud to offer multiple programs to assist our patients in obtaining hearing and speech services.</a:t>
            </a:r>
            <a:endParaRPr sz="1200">
              <a:solidFill>
                <a:srgbClr val="000000"/>
              </a:solidFill>
              <a:highlight>
                <a:srgbClr val="FFFFFF"/>
              </a:highlight>
            </a:endParaRPr>
          </a:p>
          <a:p>
            <a:pPr marL="914400" lvl="1" indent="-304800" algn="l" rtl="0">
              <a:spcBef>
                <a:spcPts val="0"/>
              </a:spcBef>
              <a:spcAft>
                <a:spcPts val="0"/>
              </a:spcAft>
              <a:buClr>
                <a:srgbClr val="000000"/>
              </a:buClr>
              <a:buSzPts val="1200"/>
              <a:buChar char="○"/>
            </a:pPr>
            <a:r>
              <a:rPr lang="en" sz="1200">
                <a:solidFill>
                  <a:srgbClr val="000000"/>
                </a:solidFill>
                <a:highlight>
                  <a:srgbClr val="FFFFFF"/>
                </a:highlight>
              </a:rPr>
              <a:t>Our income dependant sliding scale could cover a percentage or all of the cost.</a:t>
            </a:r>
            <a:endParaRPr sz="1200">
              <a:solidFill>
                <a:srgbClr val="000000"/>
              </a:solidFill>
              <a:highlight>
                <a:srgbClr val="FFFFFF"/>
              </a:highlight>
            </a:endParaRPr>
          </a:p>
          <a:p>
            <a:pPr marL="914400" lvl="1" indent="-304800" algn="l" rtl="0">
              <a:spcBef>
                <a:spcPts val="0"/>
              </a:spcBef>
              <a:spcAft>
                <a:spcPts val="0"/>
              </a:spcAft>
              <a:buClr>
                <a:srgbClr val="000000"/>
              </a:buClr>
              <a:buSzPts val="1200"/>
              <a:buChar char="○"/>
            </a:pPr>
            <a:r>
              <a:rPr lang="en" sz="1200">
                <a:solidFill>
                  <a:srgbClr val="000000"/>
                </a:solidFill>
                <a:highlight>
                  <a:srgbClr val="FFFFFF"/>
                </a:highlight>
              </a:rPr>
              <a:t>The Missouri Red Card Assistance (RCA) Program is designed for patients that have a type of Missouri Medicaid that does not include hearing aid or hearing healthcare benefits </a:t>
            </a:r>
            <a:endParaRPr sz="1200">
              <a:solidFill>
                <a:srgbClr val="000000"/>
              </a:solidFill>
              <a:highlight>
                <a:srgbClr val="FFFFFF"/>
              </a:highlight>
            </a:endParaRPr>
          </a:p>
          <a:p>
            <a:pPr marL="914400" lvl="1" indent="-304800" algn="l" rtl="0">
              <a:spcBef>
                <a:spcPts val="0"/>
              </a:spcBef>
              <a:spcAft>
                <a:spcPts val="0"/>
              </a:spcAft>
              <a:buClr>
                <a:srgbClr val="000000"/>
              </a:buClr>
              <a:buSzPts val="1200"/>
              <a:buChar char="○"/>
            </a:pPr>
            <a:r>
              <a:rPr lang="en" sz="1200">
                <a:solidFill>
                  <a:srgbClr val="000000"/>
                </a:solidFill>
                <a:highlight>
                  <a:srgbClr val="FFFFFF"/>
                </a:highlight>
              </a:rPr>
              <a:t>Senior Connections: Because of a generous grant from the St. Louis City Senior Fund, a limited number of seniors living in the City of St. Louis may qualify for free hearing aids.</a:t>
            </a:r>
            <a:endParaRPr sz="1200">
              <a:solidFill>
                <a:srgbClr val="000000"/>
              </a:solidFill>
              <a:highlight>
                <a:srgbClr val="FFFFFF"/>
              </a:highlight>
            </a:endParaRPr>
          </a:p>
          <a:p>
            <a:pPr marL="914400" lvl="1" indent="-304800" algn="l" rtl="0">
              <a:spcBef>
                <a:spcPts val="0"/>
              </a:spcBef>
              <a:spcAft>
                <a:spcPts val="0"/>
              </a:spcAft>
              <a:buClr>
                <a:srgbClr val="000000"/>
              </a:buClr>
              <a:buSzPts val="1200"/>
              <a:buChar char="○"/>
            </a:pPr>
            <a:r>
              <a:rPr lang="en" sz="1200">
                <a:solidFill>
                  <a:srgbClr val="000000"/>
                </a:solidFill>
                <a:highlight>
                  <a:srgbClr val="FFFFFF"/>
                </a:highlight>
              </a:rPr>
              <a:t>Some patients, who work, want to work, or are in educational programs may be eligible for hearing aid assistance through Missouri Vocational Rehabilitation services.</a:t>
            </a:r>
            <a:endParaRPr sz="1200">
              <a:solidFill>
                <a:srgbClr val="000000"/>
              </a:solidFill>
              <a:highlight>
                <a:srgbClr val="FFFFFF"/>
              </a:highlight>
            </a:endParaRPr>
          </a:p>
          <a:p>
            <a:pPr marL="457200" lvl="0" indent="-304800" algn="l" rtl="0">
              <a:spcBef>
                <a:spcPts val="0"/>
              </a:spcBef>
              <a:spcAft>
                <a:spcPts val="0"/>
              </a:spcAft>
              <a:buClr>
                <a:srgbClr val="000000"/>
              </a:buClr>
              <a:buSzPts val="1200"/>
              <a:buChar char="●"/>
            </a:pPr>
            <a:r>
              <a:rPr lang="en" sz="1200">
                <a:solidFill>
                  <a:srgbClr val="000000"/>
                </a:solidFill>
                <a:highlight>
                  <a:srgbClr val="FFFFFF"/>
                </a:highlight>
              </a:rPr>
              <a:t>All these programs run year-round and there are specified periods of open applications. </a:t>
            </a:r>
            <a:endParaRPr sz="1200">
              <a:solidFill>
                <a:srgbClr val="000000"/>
              </a:solidFill>
              <a:highlight>
                <a:srgbClr val="FFFFFF"/>
              </a:highlight>
            </a:endParaRPr>
          </a:p>
          <a:p>
            <a:pPr marL="457200" lvl="0" indent="-304800" algn="l" rtl="0">
              <a:spcBef>
                <a:spcPts val="0"/>
              </a:spcBef>
              <a:spcAft>
                <a:spcPts val="1000"/>
              </a:spcAft>
              <a:buClr>
                <a:srgbClr val="000000"/>
              </a:buClr>
              <a:buSzPts val="1200"/>
              <a:buChar char="●"/>
            </a:pPr>
            <a:r>
              <a:rPr lang="en" sz="1100">
                <a:solidFill>
                  <a:srgbClr val="000000"/>
                </a:solidFill>
                <a:latin typeface="Arial"/>
                <a:ea typeface="Arial"/>
                <a:cs typeface="Arial"/>
                <a:sym typeface="Arial"/>
              </a:rPr>
              <a:t>Based on the usual and customary charges of devices and services we provided  $1.47 million in discounts for assisted clients in 2022. We fit 511 devices at discounted rates or no charge. </a:t>
            </a:r>
            <a:endParaRPr sz="1200">
              <a:solidFill>
                <a:srgbClr val="000000"/>
              </a:solidFill>
              <a:highlight>
                <a:srgbClr val="FF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6"/>
          <p:cNvSpPr txBox="1">
            <a:spLocks noGrp="1"/>
          </p:cNvSpPr>
          <p:nvPr>
            <p:ph type="title"/>
          </p:nvPr>
        </p:nvSpPr>
        <p:spPr>
          <a:xfrm>
            <a:off x="85560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Why</a:t>
            </a:r>
            <a:endParaRPr/>
          </a:p>
        </p:txBody>
      </p:sp>
      <p:sp>
        <p:nvSpPr>
          <p:cNvPr id="352" name="Google Shape;352;p4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“I just wanted to say thank you for providing me hearing aids.  They are fantastic and I could not have afforded them otherwise.”</a:t>
            </a:r>
            <a:endParaRPr/>
          </a:p>
          <a:p>
            <a:pPr marL="0" lvl="0" indent="0" algn="l" rtl="0">
              <a:spcBef>
                <a:spcPts val="1200"/>
              </a:spcBef>
              <a:spcAft>
                <a:spcPts val="0"/>
              </a:spcAft>
              <a:buNone/>
            </a:pPr>
            <a:r>
              <a:rPr lang="en"/>
              <a:t>“Thank you very much I appreciate it.  I have never received a gift like this before.  My heartfelt thanks!”</a:t>
            </a:r>
            <a:endParaRPr/>
          </a:p>
          <a:p>
            <a:pPr marL="0" lvl="0" indent="0" algn="l" rtl="0">
              <a:spcBef>
                <a:spcPts val="1200"/>
              </a:spcBef>
              <a:spcAft>
                <a:spcPts val="0"/>
              </a:spcAft>
              <a:buNone/>
            </a:pPr>
            <a:r>
              <a:rPr lang="en"/>
              <a:t>“I can hear again! And I love my hearing aids.  Miracle Ear in Cape was so easy to work with and wow, what follow-up service!  Thank you so much for funding this hearing program.  Ou have changed countless live!  Including mine!”</a:t>
            </a:r>
            <a:endParaRPr/>
          </a:p>
          <a:p>
            <a:pPr marL="0" lvl="0" indent="0" algn="l" rtl="0">
              <a:spcBef>
                <a:spcPts val="1200"/>
              </a:spcBef>
              <a:spcAft>
                <a:spcPts val="0"/>
              </a:spcAft>
              <a:buNone/>
            </a:pPr>
            <a:r>
              <a:rPr lang="en"/>
              <a:t>“I was so surprised when he told me you were gonna pay for my hearing aids.  I really appreciate it and can't thank you enough”</a:t>
            </a:r>
            <a:endParaRPr/>
          </a:p>
          <a:p>
            <a:pPr marL="0" lvl="0" indent="0" algn="l" rtl="0">
              <a:spcBef>
                <a:spcPts val="1200"/>
              </a:spcBef>
              <a:spcAft>
                <a:spcPts val="1200"/>
              </a:spcAft>
              <a:buNone/>
            </a:pPr>
            <a:r>
              <a:rPr lang="en"/>
              <a:t>“ I just want to say how grateful I am to you folks and Miracle ear!  I can hear again! I am just so thankful! You just can’t imagine what a difference it has made in my life.  I will soon be 64 years old.  I have a lot of health issues and we are raising our grandson and my husband and I are both on social security and that's all we have so money is very tight.  There's no way we would ever be able to afford hearing aids.  I cried when they told me  and all I can say is Thank you, Thank you, Thank you!”</a:t>
            </a:r>
            <a:endParaRPr/>
          </a:p>
        </p:txBody>
      </p:sp>
      <p:pic>
        <p:nvPicPr>
          <p:cNvPr id="353" name="Google Shape;353;p46"/>
          <p:cNvPicPr preferRelativeResize="0"/>
          <p:nvPr/>
        </p:nvPicPr>
        <p:blipFill rotWithShape="1">
          <a:blip r:embed="rId3">
            <a:alphaModFix/>
          </a:blip>
          <a:srcRect b="30118"/>
          <a:stretch/>
        </p:blipFill>
        <p:spPr>
          <a:xfrm>
            <a:off x="4572000" y="313275"/>
            <a:ext cx="3281674" cy="1194800"/>
          </a:xfrm>
          <a:prstGeom prst="rect">
            <a:avLst/>
          </a:prstGeom>
          <a:noFill/>
          <a:ln>
            <a:noFill/>
          </a:ln>
        </p:spPr>
      </p:pic>
      <p:pic>
        <p:nvPicPr>
          <p:cNvPr id="354" name="Google Shape;354;p46">
            <a:hlinkClick r:id="rId4"/>
          </p:cNvPr>
          <p:cNvPicPr preferRelativeResize="0"/>
          <p:nvPr/>
        </p:nvPicPr>
        <p:blipFill>
          <a:blip r:embed="rId5">
            <a:alphaModFix amt="5000"/>
          </a:blip>
          <a:stretch>
            <a:fillRect/>
          </a:stretch>
        </p:blipFill>
        <p:spPr>
          <a:xfrm>
            <a:off x="8013445" y="4369150"/>
            <a:ext cx="483000" cy="413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600">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52">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52">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52">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52">
                                            <p:txEl>
                                              <p:pRg st="4" end="4"/>
                                            </p:txEl>
                                          </p:spTgt>
                                        </p:tgtEl>
                                        <p:attrNameLst>
                                          <p:attrName>style.visibility</p:attrName>
                                        </p:attrNameLst>
                                      </p:cBhvr>
                                      <p:to>
                                        <p:strVal val="visible"/>
                                      </p:to>
                                    </p:set>
                                  </p:childTnLst>
                                </p:cTn>
                              </p:par>
                            </p:childTnLst>
                          </p:cTn>
                        </p:par>
                        <p:par>
                          <p:cTn id="19" fill="hold">
                            <p:stCondLst>
                              <p:cond delay="0"/>
                            </p:stCondLst>
                            <p:childTnLst>
                              <p:par>
                                <p:cTn id="20" presetID="2" presetClass="entr" presetSubtype="4" fill="hold" nodeType="afterEffect">
                                  <p:stCondLst>
                                    <p:cond delay="0"/>
                                  </p:stCondLst>
                                  <p:childTnLst>
                                    <p:set>
                                      <p:cBhvr>
                                        <p:cTn id="21" dur="1" fill="hold">
                                          <p:stCondLst>
                                            <p:cond delay="0"/>
                                          </p:stCondLst>
                                        </p:cTn>
                                        <p:tgtEl>
                                          <p:spTgt spid="352"/>
                                        </p:tgtEl>
                                        <p:attrNameLst>
                                          <p:attrName>style.visibility</p:attrName>
                                        </p:attrNameLst>
                                      </p:cBhvr>
                                      <p:to>
                                        <p:strVal val="visible"/>
                                      </p:to>
                                    </p:set>
                                    <p:anim calcmode="lin" valueType="num">
                                      <p:cBhvr additive="base">
                                        <p:cTn id="22" dur="1000"/>
                                        <p:tgtEl>
                                          <p:spTgt spid="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3778C4AB-D0A1-40EC-B2EB-87E892706BF1}"/>
              </a:ext>
            </a:extLst>
          </p:cNvPr>
          <p:cNvPicPr>
            <a:picLocks noRot="1" noChangeAspect="1"/>
          </p:cNvPicPr>
          <p:nvPr>
            <a:videoFile r:link="rId1"/>
          </p:nvPr>
        </p:nvPicPr>
        <p:blipFill>
          <a:blip r:embed="rId3"/>
          <a:stretch>
            <a:fillRect/>
          </a:stretch>
        </p:blipFill>
        <p:spPr>
          <a:xfrm>
            <a:off x="1532965" y="1042988"/>
            <a:ext cx="5009029" cy="2817579"/>
          </a:xfrm>
          <a:prstGeom prst="rect">
            <a:avLst/>
          </a:prstGeom>
          <a:ln w="127000" cap="flat">
            <a:solidFill>
              <a:srgbClr val="D9D9D9"/>
            </a:solidFill>
            <a:miter lim="800000"/>
          </a:ln>
          <a:effectLst>
            <a:outerShdw blurRad="190500" dist="25400" dir="5400000" sx="104000" sy="104000" kx="100000" ky="100000" algn="t" rotWithShape="0">
              <a:srgbClr val="000000">
                <a:alpha val="18000"/>
              </a:srgbClr>
            </a:outerShdw>
          </a:effectLst>
          <a:scene3d>
            <a:camera prst="orthographicFront"/>
            <a:lightRig rig="threePt" dir="t"/>
          </a:scene3d>
          <a:sp3d contourW="25400">
            <a:contourClr>
              <a:srgbClr val="FFFFFF"/>
            </a:contourClr>
          </a:sp3d>
        </p:spPr>
      </p:pic>
      <p:sp>
        <p:nvSpPr>
          <p:cNvPr id="5" name="Title 4">
            <a:extLst>
              <a:ext uri="{FF2B5EF4-FFF2-40B4-BE49-F238E27FC236}">
                <a16:creationId xmlns:a16="http://schemas.microsoft.com/office/drawing/2014/main" id="{547348BA-C427-4FC4-A960-BFD59D0A1A0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576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F5597"/>
              </a:buClr>
              <a:buSzPts val="3300"/>
              <a:buFont typeface="Arial Black"/>
              <a:buNone/>
            </a:pPr>
            <a:endParaRPr>
              <a:solidFill>
                <a:srgbClr val="8D2063"/>
              </a:solidFill>
            </a:endParaRPr>
          </a:p>
        </p:txBody>
      </p:sp>
      <p:sp>
        <p:nvSpPr>
          <p:cNvPr id="360" name="Google Shape;360;p4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177800" lvl="0" indent="-38100" algn="l" rtl="0">
              <a:lnSpc>
                <a:spcPct val="108000"/>
              </a:lnSpc>
              <a:spcBef>
                <a:spcPts val="0"/>
              </a:spcBef>
              <a:spcAft>
                <a:spcPts val="1200"/>
              </a:spcAft>
              <a:buClr>
                <a:srgbClr val="2F5597"/>
              </a:buClr>
              <a:buSzPts val="2100"/>
              <a:buNone/>
            </a:pPr>
            <a:endParaRPr/>
          </a:p>
        </p:txBody>
      </p:sp>
      <p:sp>
        <p:nvSpPr>
          <p:cNvPr id="361" name="Google Shape;361;p47"/>
          <p:cNvSpPr txBox="1">
            <a:spLocks noGrp="1"/>
          </p:cNvSpPr>
          <p:nvPr>
            <p:ph type="sldNum" idx="12"/>
          </p:nvPr>
        </p:nvSpPr>
        <p:spPr>
          <a:xfrm>
            <a:off x="6634120" y="4694132"/>
            <a:ext cx="2057400" cy="2739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n"/>
              <a:t>35</a:t>
            </a:fld>
            <a:endParaRPr/>
          </a:p>
        </p:txBody>
      </p:sp>
      <p:pic>
        <p:nvPicPr>
          <p:cNvPr id="2" name="Online Media 1">
            <a:hlinkClick r:id="" action="ppaction://media"/>
            <a:extLst>
              <a:ext uri="{FF2B5EF4-FFF2-40B4-BE49-F238E27FC236}">
                <a16:creationId xmlns:a16="http://schemas.microsoft.com/office/drawing/2014/main" id="{879A5F8F-9BFA-4EF2-AD45-B521AFFE76BE}"/>
              </a:ext>
            </a:extLst>
          </p:cNvPr>
          <p:cNvPicPr>
            <a:picLocks noRot="1" noChangeAspect="1"/>
          </p:cNvPicPr>
          <p:nvPr>
            <a:videoFile r:link="rId1"/>
          </p:nvPr>
        </p:nvPicPr>
        <p:blipFill>
          <a:blip r:embed="rId4"/>
          <a:stretch>
            <a:fillRect/>
          </a:stretch>
        </p:blipFill>
        <p:spPr>
          <a:xfrm>
            <a:off x="1577788" y="887506"/>
            <a:ext cx="5801600" cy="3263400"/>
          </a:xfrm>
          <a:prstGeom prst="rect">
            <a:avLst/>
          </a:prstGeom>
          <a:ln w="107950" cap="rnd">
            <a:solidFill>
              <a:schemeClr val="accent6">
                <a:lumMod val="50000"/>
              </a:schemeClr>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a:spLocks noGrp="1"/>
          </p:cNvSpPr>
          <p:nvPr>
            <p:ph type="title"/>
          </p:nvPr>
        </p:nvSpPr>
        <p:spPr>
          <a:xfrm>
            <a:off x="819150" y="845600"/>
            <a:ext cx="3311700" cy="1383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Mission</a:t>
            </a:r>
            <a:endParaRPr/>
          </a:p>
        </p:txBody>
      </p:sp>
      <p:sp>
        <p:nvSpPr>
          <p:cNvPr id="156" name="Google Shape;156;p17"/>
          <p:cNvSpPr txBox="1">
            <a:spLocks noGrp="1"/>
          </p:cNvSpPr>
          <p:nvPr>
            <p:ph type="body" idx="1"/>
          </p:nvPr>
        </p:nvSpPr>
        <p:spPr>
          <a:xfrm>
            <a:off x="819150" y="1974350"/>
            <a:ext cx="3343800" cy="2449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a:p>
          <a:p>
            <a:pPr marL="0" lvl="0" indent="0" algn="l" rtl="0">
              <a:spcBef>
                <a:spcPts val="1200"/>
              </a:spcBef>
              <a:spcAft>
                <a:spcPts val="0"/>
              </a:spcAft>
              <a:buNone/>
            </a:pPr>
            <a:r>
              <a:rPr lang="en"/>
              <a:t>Aging Matters is the Southeast Missouri Area Agency on Aging which is a not-for-profit organization serving the eighteen counties in Southeast Missouri.  Our goal is to provide quality services and information to enhance the health, safety, and well-being of persons, age 60 and over, enabling them to live in their own homes for as long and independently, as possible.  </a:t>
            </a:r>
            <a:endParaRPr/>
          </a:p>
          <a:p>
            <a:pPr marL="0" lvl="0" indent="0" algn="l" rtl="0">
              <a:spcBef>
                <a:spcPts val="1200"/>
              </a:spcBef>
              <a:spcAft>
                <a:spcPts val="1200"/>
              </a:spcAft>
              <a:buNone/>
            </a:pPr>
            <a:endParaRPr/>
          </a:p>
        </p:txBody>
      </p:sp>
      <p:pic>
        <p:nvPicPr>
          <p:cNvPr id="157" name="Google Shape;157;p17"/>
          <p:cNvPicPr preferRelativeResize="0"/>
          <p:nvPr/>
        </p:nvPicPr>
        <p:blipFill>
          <a:blip r:embed="rId3">
            <a:alphaModFix/>
          </a:blip>
          <a:stretch>
            <a:fillRect/>
          </a:stretch>
        </p:blipFill>
        <p:spPr>
          <a:xfrm>
            <a:off x="4572000" y="285750"/>
            <a:ext cx="3709200" cy="457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Hearing 101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68" name="Google Shape;168;p1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9" name="Google Shape;169;p19"/>
          <p:cNvPicPr preferRelativeResize="0"/>
          <p:nvPr/>
        </p:nvPicPr>
        <p:blipFill rotWithShape="1">
          <a:blip r:embed="rId3">
            <a:alphaModFix/>
          </a:blip>
          <a:srcRect l="11376" t="20413" r="8166" b="6443"/>
          <a:stretch/>
        </p:blipFill>
        <p:spPr>
          <a:xfrm>
            <a:off x="1776650" y="665650"/>
            <a:ext cx="5590700" cy="3812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Prevalence of Hearing Loss	</a:t>
            </a:r>
            <a:endParaRPr/>
          </a:p>
        </p:txBody>
      </p:sp>
      <p:sp>
        <p:nvSpPr>
          <p:cNvPr id="175" name="Google Shape;175;p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70000" lnSpcReduction="10000"/>
          </a:bodyPr>
          <a:lstStyle/>
          <a:p>
            <a:pPr marL="457200" lvl="0" indent="-280193" algn="l" rtl="0">
              <a:spcBef>
                <a:spcPts val="600"/>
              </a:spcBef>
              <a:spcAft>
                <a:spcPts val="0"/>
              </a:spcAft>
              <a:buSzPct val="36111"/>
              <a:buFont typeface="Arial"/>
              <a:buChar char="❖"/>
            </a:pPr>
            <a:r>
              <a:rPr lang="en" sz="3600">
                <a:latin typeface="Arial"/>
                <a:ea typeface="Arial"/>
                <a:cs typeface="Arial"/>
                <a:sym typeface="Arial"/>
              </a:rPr>
              <a:t>3 in 10 </a:t>
            </a:r>
            <a:r>
              <a:rPr lang="en" sz="2600">
                <a:latin typeface="Arial"/>
                <a:ea typeface="Arial"/>
                <a:cs typeface="Arial"/>
                <a:sym typeface="Arial"/>
              </a:rPr>
              <a:t>people over age 60 have a reduction in their hearing</a:t>
            </a:r>
            <a:endParaRPr sz="2600">
              <a:latin typeface="Arial"/>
              <a:ea typeface="Arial"/>
              <a:cs typeface="Arial"/>
              <a:sym typeface="Arial"/>
            </a:endParaRPr>
          </a:p>
          <a:p>
            <a:pPr marL="457200" lvl="0" indent="-280193" algn="l" rtl="0">
              <a:spcBef>
                <a:spcPts val="0"/>
              </a:spcBef>
              <a:spcAft>
                <a:spcPts val="0"/>
              </a:spcAft>
              <a:buSzPct val="50000"/>
              <a:buFont typeface="Arial"/>
              <a:buChar char="❖"/>
            </a:pPr>
            <a:r>
              <a:rPr lang="en" sz="2600">
                <a:latin typeface="Arial"/>
                <a:ea typeface="Arial"/>
                <a:cs typeface="Arial"/>
                <a:sym typeface="Arial"/>
              </a:rPr>
              <a:t>1 in 6 </a:t>
            </a:r>
            <a:r>
              <a:rPr lang="en" sz="4000">
                <a:latin typeface="Arial"/>
                <a:ea typeface="Arial"/>
                <a:cs typeface="Arial"/>
                <a:sym typeface="Arial"/>
              </a:rPr>
              <a:t>baby boomers </a:t>
            </a:r>
            <a:r>
              <a:rPr lang="en" sz="2600">
                <a:latin typeface="Arial"/>
                <a:ea typeface="Arial"/>
                <a:cs typeface="Arial"/>
                <a:sym typeface="Arial"/>
              </a:rPr>
              <a:t>have hearing problems</a:t>
            </a:r>
            <a:endParaRPr sz="2600">
              <a:latin typeface="Arial"/>
              <a:ea typeface="Arial"/>
              <a:cs typeface="Arial"/>
              <a:sym typeface="Arial"/>
            </a:endParaRPr>
          </a:p>
          <a:p>
            <a:pPr marL="457200" lvl="0" indent="-280193" algn="l" rtl="0">
              <a:spcBef>
                <a:spcPts val="0"/>
              </a:spcBef>
              <a:spcAft>
                <a:spcPts val="0"/>
              </a:spcAft>
              <a:buSzPct val="50000"/>
              <a:buFont typeface="Arial"/>
              <a:buChar char="❖"/>
            </a:pPr>
            <a:r>
              <a:rPr lang="en" sz="2600">
                <a:latin typeface="Arial"/>
                <a:ea typeface="Arial"/>
                <a:cs typeface="Arial"/>
                <a:sym typeface="Arial"/>
              </a:rPr>
              <a:t>1 in 14 Generation Xers (ages 38-58) </a:t>
            </a:r>
            <a:r>
              <a:rPr lang="en" sz="3600">
                <a:latin typeface="Arial"/>
                <a:ea typeface="Arial"/>
                <a:cs typeface="Arial"/>
                <a:sym typeface="Arial"/>
              </a:rPr>
              <a:t>already</a:t>
            </a:r>
            <a:r>
              <a:rPr lang="en" sz="2600">
                <a:latin typeface="Arial"/>
                <a:ea typeface="Arial"/>
                <a:cs typeface="Arial"/>
                <a:sym typeface="Arial"/>
              </a:rPr>
              <a:t> have reduction in their hearing</a:t>
            </a:r>
            <a:endParaRPr sz="2600">
              <a:latin typeface="Arial"/>
              <a:ea typeface="Arial"/>
              <a:cs typeface="Arial"/>
              <a:sym typeface="Arial"/>
            </a:endParaRPr>
          </a:p>
          <a:p>
            <a:pPr marL="457200" lvl="0" indent="-280193" algn="l" rtl="0">
              <a:spcBef>
                <a:spcPts val="0"/>
              </a:spcBef>
              <a:spcAft>
                <a:spcPts val="0"/>
              </a:spcAft>
              <a:buSzPct val="50000"/>
              <a:buFont typeface="Arial"/>
              <a:buChar char="❖"/>
            </a:pPr>
            <a:r>
              <a:rPr lang="en" sz="2600">
                <a:latin typeface="Arial"/>
                <a:ea typeface="Arial"/>
                <a:cs typeface="Arial"/>
                <a:sym typeface="Arial"/>
              </a:rPr>
              <a:t>At least </a:t>
            </a:r>
            <a:r>
              <a:rPr lang="en" sz="3600">
                <a:latin typeface="Arial"/>
                <a:ea typeface="Arial"/>
                <a:cs typeface="Arial"/>
                <a:sym typeface="Arial"/>
              </a:rPr>
              <a:t>1.4 million children </a:t>
            </a:r>
            <a:r>
              <a:rPr lang="en" sz="2600">
                <a:latin typeface="Arial"/>
                <a:ea typeface="Arial"/>
                <a:cs typeface="Arial"/>
                <a:sym typeface="Arial"/>
              </a:rPr>
              <a:t>(18 or younger) have hearing problems</a:t>
            </a:r>
            <a:endParaRPr sz="2600">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Social Symptoms of Hearing Loss</a:t>
            </a:r>
            <a:endParaRPr/>
          </a:p>
        </p:txBody>
      </p:sp>
      <p:sp>
        <p:nvSpPr>
          <p:cNvPr id="181" name="Google Shape;181;p21"/>
          <p:cNvSpPr txBox="1">
            <a:spLocks noGrp="1"/>
          </p:cNvSpPr>
          <p:nvPr>
            <p:ph type="body" idx="1"/>
          </p:nvPr>
        </p:nvSpPr>
        <p:spPr>
          <a:xfrm>
            <a:off x="819150" y="1525875"/>
            <a:ext cx="7505700" cy="2913000"/>
          </a:xfrm>
          <a:prstGeom prst="rect">
            <a:avLst/>
          </a:prstGeom>
        </p:spPr>
        <p:txBody>
          <a:bodyPr spcFirstLastPara="1" wrap="square" lIns="91425" tIns="91425" rIns="91425" bIns="91425" anchor="t" anchorCtr="0">
            <a:normAutofit fontScale="70000" lnSpcReduction="20000"/>
          </a:bodyPr>
          <a:lstStyle/>
          <a:p>
            <a:pPr marL="457200" lvl="0" indent="-326390" algn="l" rtl="0">
              <a:spcBef>
                <a:spcPts val="600"/>
              </a:spcBef>
              <a:spcAft>
                <a:spcPts val="0"/>
              </a:spcAft>
              <a:buSzPct val="100000"/>
              <a:buFont typeface="Arial"/>
              <a:buChar char="❖"/>
            </a:pPr>
            <a:r>
              <a:rPr lang="en" sz="2200">
                <a:latin typeface="Arial"/>
                <a:ea typeface="Arial"/>
                <a:cs typeface="Arial"/>
                <a:sym typeface="Arial"/>
              </a:rPr>
              <a:t>Require frequent repetition.</a:t>
            </a:r>
            <a:endParaRPr sz="2200">
              <a:latin typeface="Arial"/>
              <a:ea typeface="Arial"/>
              <a:cs typeface="Arial"/>
              <a:sym typeface="Arial"/>
            </a:endParaRPr>
          </a:p>
          <a:p>
            <a:pPr marL="457200" lvl="0" indent="-326390" algn="l" rtl="0">
              <a:spcBef>
                <a:spcPts val="0"/>
              </a:spcBef>
              <a:spcAft>
                <a:spcPts val="0"/>
              </a:spcAft>
              <a:buSzPct val="100000"/>
              <a:buFont typeface="Arial"/>
              <a:buChar char="❖"/>
            </a:pPr>
            <a:r>
              <a:rPr lang="en" sz="2200">
                <a:latin typeface="Arial"/>
                <a:ea typeface="Arial"/>
                <a:cs typeface="Arial"/>
                <a:sym typeface="Arial"/>
              </a:rPr>
              <a:t>Have difficulty following conversations involving more than 2 people.</a:t>
            </a:r>
            <a:endParaRPr sz="2200">
              <a:latin typeface="Arial"/>
              <a:ea typeface="Arial"/>
              <a:cs typeface="Arial"/>
              <a:sym typeface="Arial"/>
            </a:endParaRPr>
          </a:p>
          <a:p>
            <a:pPr marL="457200" lvl="0" indent="-326390" algn="l" rtl="0">
              <a:spcBef>
                <a:spcPts val="0"/>
              </a:spcBef>
              <a:spcAft>
                <a:spcPts val="0"/>
              </a:spcAft>
              <a:buSzPct val="100000"/>
              <a:buFont typeface="Arial"/>
              <a:buChar char="❖"/>
            </a:pPr>
            <a:r>
              <a:rPr lang="en" sz="2200">
                <a:latin typeface="Arial"/>
                <a:ea typeface="Arial"/>
                <a:cs typeface="Arial"/>
                <a:sym typeface="Arial"/>
              </a:rPr>
              <a:t>Think that other people sound muffled or like they're mumbling.</a:t>
            </a:r>
            <a:endParaRPr sz="2200">
              <a:latin typeface="Arial"/>
              <a:ea typeface="Arial"/>
              <a:cs typeface="Arial"/>
              <a:sym typeface="Arial"/>
            </a:endParaRPr>
          </a:p>
          <a:p>
            <a:pPr marL="457200" lvl="0" indent="-326390" algn="l" rtl="0">
              <a:spcBef>
                <a:spcPts val="0"/>
              </a:spcBef>
              <a:spcAft>
                <a:spcPts val="0"/>
              </a:spcAft>
              <a:buSzPct val="100000"/>
              <a:buFont typeface="Arial"/>
              <a:buChar char="❖"/>
            </a:pPr>
            <a:r>
              <a:rPr lang="en" sz="2200">
                <a:latin typeface="Arial"/>
                <a:ea typeface="Arial"/>
                <a:cs typeface="Arial"/>
                <a:sym typeface="Arial"/>
              </a:rPr>
              <a:t>Have difficulty hearing in noisy situations, like conferences, restaurants, malls, or crowded meeting rooms.</a:t>
            </a:r>
            <a:endParaRPr sz="2200">
              <a:latin typeface="Arial"/>
              <a:ea typeface="Arial"/>
              <a:cs typeface="Arial"/>
              <a:sym typeface="Arial"/>
            </a:endParaRPr>
          </a:p>
          <a:p>
            <a:pPr marL="457200" lvl="0" indent="-326390" algn="l" rtl="0">
              <a:spcBef>
                <a:spcPts val="0"/>
              </a:spcBef>
              <a:spcAft>
                <a:spcPts val="0"/>
              </a:spcAft>
              <a:buSzPct val="100000"/>
              <a:buFont typeface="Arial"/>
              <a:buChar char="❖"/>
            </a:pPr>
            <a:r>
              <a:rPr lang="en" sz="2200">
                <a:latin typeface="Arial"/>
                <a:ea typeface="Arial"/>
                <a:cs typeface="Arial"/>
                <a:sym typeface="Arial"/>
              </a:rPr>
              <a:t>Have trouble hearing children and women.</a:t>
            </a:r>
            <a:endParaRPr sz="2200">
              <a:latin typeface="Arial"/>
              <a:ea typeface="Arial"/>
              <a:cs typeface="Arial"/>
              <a:sym typeface="Arial"/>
            </a:endParaRPr>
          </a:p>
          <a:p>
            <a:pPr marL="457200" lvl="0" indent="-326390" algn="l" rtl="0">
              <a:spcBef>
                <a:spcPts val="0"/>
              </a:spcBef>
              <a:spcAft>
                <a:spcPts val="0"/>
              </a:spcAft>
              <a:buSzPct val="100000"/>
              <a:buFont typeface="Arial"/>
              <a:buChar char="❖"/>
            </a:pPr>
            <a:r>
              <a:rPr lang="en" sz="2200">
                <a:latin typeface="Arial"/>
                <a:ea typeface="Arial"/>
                <a:cs typeface="Arial"/>
                <a:sym typeface="Arial"/>
              </a:rPr>
              <a:t>Have your TV or radio turned up to a high volume.</a:t>
            </a:r>
            <a:endParaRPr sz="2200">
              <a:latin typeface="Arial"/>
              <a:ea typeface="Arial"/>
              <a:cs typeface="Arial"/>
              <a:sym typeface="Arial"/>
            </a:endParaRPr>
          </a:p>
          <a:p>
            <a:pPr marL="457200" lvl="0" indent="-326390" algn="l" rtl="0">
              <a:spcBef>
                <a:spcPts val="0"/>
              </a:spcBef>
              <a:spcAft>
                <a:spcPts val="0"/>
              </a:spcAft>
              <a:buSzPct val="100000"/>
              <a:buFont typeface="Arial"/>
              <a:buChar char="❖"/>
            </a:pPr>
            <a:r>
              <a:rPr lang="en" sz="2200">
                <a:latin typeface="Arial"/>
                <a:ea typeface="Arial"/>
                <a:cs typeface="Arial"/>
                <a:sym typeface="Arial"/>
              </a:rPr>
              <a:t>Answer or respond inappropriately in conversations.</a:t>
            </a:r>
            <a:endParaRPr sz="2200">
              <a:latin typeface="Arial"/>
              <a:ea typeface="Arial"/>
              <a:cs typeface="Arial"/>
              <a:sym typeface="Arial"/>
            </a:endParaRPr>
          </a:p>
          <a:p>
            <a:pPr marL="457200" lvl="0" indent="-326390" algn="l" rtl="0">
              <a:spcBef>
                <a:spcPts val="0"/>
              </a:spcBef>
              <a:spcAft>
                <a:spcPts val="0"/>
              </a:spcAft>
              <a:buSzPct val="100000"/>
              <a:buFont typeface="Arial"/>
              <a:buChar char="❖"/>
            </a:pPr>
            <a:r>
              <a:rPr lang="en" sz="2200">
                <a:latin typeface="Arial"/>
                <a:ea typeface="Arial"/>
                <a:cs typeface="Arial"/>
                <a:sym typeface="Arial"/>
              </a:rPr>
              <a:t>Have ringing in your ears.</a:t>
            </a:r>
            <a:endParaRPr sz="2200">
              <a:latin typeface="Arial"/>
              <a:ea typeface="Arial"/>
              <a:cs typeface="Arial"/>
              <a:sym typeface="Arial"/>
            </a:endParaRPr>
          </a:p>
          <a:p>
            <a:pPr marL="457200" lvl="0" indent="-326390" algn="l" rtl="0">
              <a:spcBef>
                <a:spcPts val="0"/>
              </a:spcBef>
              <a:spcAft>
                <a:spcPts val="0"/>
              </a:spcAft>
              <a:buSzPct val="100000"/>
              <a:buFont typeface="Arial"/>
              <a:buChar char="❖"/>
            </a:pPr>
            <a:r>
              <a:rPr lang="en" sz="2200">
                <a:latin typeface="Arial"/>
                <a:ea typeface="Arial"/>
                <a:cs typeface="Arial"/>
                <a:sym typeface="Arial"/>
              </a:rPr>
              <a:t>Read lips or more intently watch people's faces when they speak with you.</a:t>
            </a:r>
            <a:endParaRPr sz="2200">
              <a:latin typeface="Arial"/>
              <a:ea typeface="Arial"/>
              <a:cs typeface="Arial"/>
              <a:sym typeface="Arial"/>
            </a:endParaRPr>
          </a:p>
          <a:p>
            <a:pPr marL="457200" lvl="0" indent="-326390" algn="l" rtl="0">
              <a:spcBef>
                <a:spcPts val="0"/>
              </a:spcBef>
              <a:spcAft>
                <a:spcPts val="0"/>
              </a:spcAft>
              <a:buSzPct val="100000"/>
              <a:buFont typeface="Arial"/>
              <a:buChar char="❖"/>
            </a:pPr>
            <a:r>
              <a:rPr lang="en" sz="2200">
                <a:latin typeface="Arial"/>
                <a:ea typeface="Arial"/>
                <a:cs typeface="Arial"/>
                <a:sym typeface="Arial"/>
              </a:rPr>
              <a:t>Withdraw from activities  you used to enjoy </a:t>
            </a:r>
            <a:endParaRPr sz="2200">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819150" y="38077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Hearing Loss and Comorbidities</a:t>
            </a:r>
            <a:endParaRPr/>
          </a:p>
        </p:txBody>
      </p:sp>
      <p:sp>
        <p:nvSpPr>
          <p:cNvPr id="187" name="Google Shape;187;p22"/>
          <p:cNvSpPr txBox="1">
            <a:spLocks noGrp="1"/>
          </p:cNvSpPr>
          <p:nvPr>
            <p:ph type="body" idx="1"/>
          </p:nvPr>
        </p:nvSpPr>
        <p:spPr>
          <a:xfrm>
            <a:off x="373900" y="909450"/>
            <a:ext cx="8417400" cy="385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8" name="Google Shape;188;p22"/>
          <p:cNvPicPr preferRelativeResize="0"/>
          <p:nvPr/>
        </p:nvPicPr>
        <p:blipFill rotWithShape="1">
          <a:blip r:embed="rId3">
            <a:alphaModFix/>
          </a:blip>
          <a:srcRect l="3934" t="5370" r="4783" b="4975"/>
          <a:stretch/>
        </p:blipFill>
        <p:spPr>
          <a:xfrm>
            <a:off x="6598625" y="2940575"/>
            <a:ext cx="1640400" cy="1495425"/>
          </a:xfrm>
          <a:prstGeom prst="rect">
            <a:avLst/>
          </a:prstGeom>
          <a:noFill/>
          <a:ln>
            <a:noFill/>
          </a:ln>
        </p:spPr>
      </p:pic>
      <p:pic>
        <p:nvPicPr>
          <p:cNvPr id="189" name="Google Shape;189;p22"/>
          <p:cNvPicPr preferRelativeResize="0"/>
          <p:nvPr/>
        </p:nvPicPr>
        <p:blipFill>
          <a:blip r:embed="rId4">
            <a:alphaModFix/>
          </a:blip>
          <a:stretch>
            <a:fillRect/>
          </a:stretch>
        </p:blipFill>
        <p:spPr>
          <a:xfrm>
            <a:off x="468721" y="3139826"/>
            <a:ext cx="2336329" cy="1298825"/>
          </a:xfrm>
          <a:prstGeom prst="rect">
            <a:avLst/>
          </a:prstGeom>
          <a:noFill/>
          <a:ln>
            <a:noFill/>
          </a:ln>
        </p:spPr>
      </p:pic>
      <p:pic>
        <p:nvPicPr>
          <p:cNvPr id="190" name="Google Shape;190;p22"/>
          <p:cNvPicPr preferRelativeResize="0"/>
          <p:nvPr/>
        </p:nvPicPr>
        <p:blipFill>
          <a:blip r:embed="rId5">
            <a:alphaModFix/>
          </a:blip>
          <a:stretch>
            <a:fillRect/>
          </a:stretch>
        </p:blipFill>
        <p:spPr>
          <a:xfrm>
            <a:off x="6193525" y="1048600"/>
            <a:ext cx="2131325" cy="1710100"/>
          </a:xfrm>
          <a:prstGeom prst="rect">
            <a:avLst/>
          </a:prstGeom>
          <a:noFill/>
          <a:ln>
            <a:noFill/>
          </a:ln>
        </p:spPr>
      </p:pic>
      <p:pic>
        <p:nvPicPr>
          <p:cNvPr id="191" name="Google Shape;191;p22"/>
          <p:cNvPicPr preferRelativeResize="0"/>
          <p:nvPr/>
        </p:nvPicPr>
        <p:blipFill rotWithShape="1">
          <a:blip r:embed="rId6">
            <a:alphaModFix/>
          </a:blip>
          <a:srcRect l="29078" t="28438"/>
          <a:stretch/>
        </p:blipFill>
        <p:spPr>
          <a:xfrm>
            <a:off x="636100" y="1335375"/>
            <a:ext cx="1640400" cy="1170575"/>
          </a:xfrm>
          <a:prstGeom prst="rect">
            <a:avLst/>
          </a:prstGeom>
          <a:noFill/>
          <a:ln>
            <a:noFill/>
          </a:ln>
        </p:spPr>
      </p:pic>
      <p:pic>
        <p:nvPicPr>
          <p:cNvPr id="192" name="Google Shape;192;p22"/>
          <p:cNvPicPr preferRelativeResize="0"/>
          <p:nvPr/>
        </p:nvPicPr>
        <p:blipFill>
          <a:blip r:embed="rId7">
            <a:alphaModFix/>
          </a:blip>
          <a:stretch>
            <a:fillRect/>
          </a:stretch>
        </p:blipFill>
        <p:spPr>
          <a:xfrm>
            <a:off x="3014988" y="1888736"/>
            <a:ext cx="2845150" cy="1366025"/>
          </a:xfrm>
          <a:prstGeom prst="rect">
            <a:avLst/>
          </a:prstGeom>
          <a:noFill/>
          <a:ln>
            <a:noFill/>
          </a:ln>
        </p:spPr>
      </p:pic>
      <p:cxnSp>
        <p:nvCxnSpPr>
          <p:cNvPr id="193" name="Google Shape;193;p22"/>
          <p:cNvCxnSpPr>
            <a:endCxn id="192" idx="1"/>
          </p:cNvCxnSpPr>
          <p:nvPr/>
        </p:nvCxnSpPr>
        <p:spPr>
          <a:xfrm>
            <a:off x="2175288" y="1912049"/>
            <a:ext cx="839700" cy="6597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94" name="Google Shape;194;p22"/>
          <p:cNvCxnSpPr/>
          <p:nvPr/>
        </p:nvCxnSpPr>
        <p:spPr>
          <a:xfrm rot="-5400000">
            <a:off x="2766800" y="3362788"/>
            <a:ext cx="464700" cy="3882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95" name="Google Shape;195;p22"/>
          <p:cNvCxnSpPr>
            <a:stCxn id="190" idx="1"/>
            <a:endCxn id="192" idx="3"/>
          </p:cNvCxnSpPr>
          <p:nvPr/>
        </p:nvCxnSpPr>
        <p:spPr>
          <a:xfrm flipH="1">
            <a:off x="5860225" y="1903650"/>
            <a:ext cx="333300" cy="668100"/>
          </a:xfrm>
          <a:prstGeom prst="bentConnector3">
            <a:avLst>
              <a:gd name="adj1" fmla="val 42177"/>
            </a:avLst>
          </a:prstGeom>
          <a:noFill/>
          <a:ln w="9525" cap="flat" cmpd="sng">
            <a:solidFill>
              <a:schemeClr val="dk2"/>
            </a:solidFill>
            <a:prstDash val="solid"/>
            <a:round/>
            <a:headEnd type="none" w="med" len="med"/>
            <a:tailEnd type="none" w="med" len="med"/>
          </a:ln>
        </p:spPr>
      </p:cxnSp>
      <p:cxnSp>
        <p:nvCxnSpPr>
          <p:cNvPr id="196" name="Google Shape;196;p22"/>
          <p:cNvCxnSpPr>
            <a:stCxn id="188" idx="1"/>
          </p:cNvCxnSpPr>
          <p:nvPr/>
        </p:nvCxnSpPr>
        <p:spPr>
          <a:xfrm rot="10800000">
            <a:off x="5901425" y="3132688"/>
            <a:ext cx="697200" cy="555600"/>
          </a:xfrm>
          <a:prstGeom prst="bentConnector3">
            <a:avLst>
              <a:gd name="adj1" fmla="val 50000"/>
            </a:avLst>
          </a:prstGeom>
          <a:noFill/>
          <a:ln w="9525"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3263</Words>
  <Application>Microsoft Office PowerPoint</Application>
  <PresentationFormat>On-screen Show (16:9)</PresentationFormat>
  <Paragraphs>187</Paragraphs>
  <Slides>35</Slides>
  <Notes>34</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 Black</vt:lpstr>
      <vt:lpstr>Nunito</vt:lpstr>
      <vt:lpstr>Calibri</vt:lpstr>
      <vt:lpstr>Arial</vt:lpstr>
      <vt:lpstr>Shift</vt:lpstr>
      <vt:lpstr>Hear Is Why Our Brain Matters</vt:lpstr>
      <vt:lpstr>Disclosures</vt:lpstr>
      <vt:lpstr>Center for Hearing &amp; Speech </vt:lpstr>
      <vt:lpstr> Mission</vt:lpstr>
      <vt:lpstr>Hearing 101</vt:lpstr>
      <vt:lpstr>PowerPoint Presentation</vt:lpstr>
      <vt:lpstr>Prevalence of Hearing Loss </vt:lpstr>
      <vt:lpstr>Social Symptoms of Hearing Loss</vt:lpstr>
      <vt:lpstr>Hearing Loss and Comorbidities</vt:lpstr>
      <vt:lpstr>Consequences of Untreated Hearing Loss</vt:lpstr>
      <vt:lpstr>Hearing and Cognition</vt:lpstr>
      <vt:lpstr>Understanding Spoken Language</vt:lpstr>
      <vt:lpstr>Background Noise</vt:lpstr>
      <vt:lpstr>Unclear Stimuli</vt:lpstr>
      <vt:lpstr>PowerPoint Presentation</vt:lpstr>
      <vt:lpstr>Lexical Effects</vt:lpstr>
      <vt:lpstr>Signal Degradation in the Listener</vt:lpstr>
      <vt:lpstr>Severity and Configuration of Hearing Loss</vt:lpstr>
      <vt:lpstr>PowerPoint Presentation</vt:lpstr>
      <vt:lpstr>Age</vt:lpstr>
      <vt:lpstr>PowerPoint Presentation</vt:lpstr>
      <vt:lpstr>How We Can Help</vt:lpstr>
      <vt:lpstr>PowerPoint Presentation</vt:lpstr>
      <vt:lpstr>Aging Matters</vt:lpstr>
      <vt:lpstr>Mission</vt:lpstr>
      <vt:lpstr>Miracle Ear Partnership</vt:lpstr>
      <vt:lpstr>How Partnership Started</vt:lpstr>
      <vt:lpstr>Goal of Program</vt:lpstr>
      <vt:lpstr>Screening process</vt:lpstr>
      <vt:lpstr>Funding</vt:lpstr>
      <vt:lpstr>Outcomes</vt:lpstr>
      <vt:lpstr>Assisted Programs at  Center For Hearing &amp; Speech</vt:lpstr>
      <vt:lpstr>The Why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 Is Why Our Brain Matters</dc:title>
  <dc:creator>User</dc:creator>
  <cp:lastModifiedBy>jamie schieber</cp:lastModifiedBy>
  <cp:revision>3</cp:revision>
  <dcterms:modified xsi:type="dcterms:W3CDTF">2023-08-30T17:25:38Z</dcterms:modified>
</cp:coreProperties>
</file>