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15"/>
  </p:handoutMasterIdLst>
  <p:sldIdLst>
    <p:sldId id="256" r:id="rId2"/>
    <p:sldId id="257" r:id="rId3"/>
    <p:sldId id="268" r:id="rId4"/>
    <p:sldId id="258" r:id="rId5"/>
    <p:sldId id="260" r:id="rId6"/>
    <p:sldId id="261" r:id="rId7"/>
    <p:sldId id="259" r:id="rId8"/>
    <p:sldId id="262" r:id="rId9"/>
    <p:sldId id="263" r:id="rId10"/>
    <p:sldId id="264" r:id="rId11"/>
    <p:sldId id="265" r:id="rId12"/>
    <p:sldId id="266" r:id="rId13"/>
    <p:sldId id="26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AE9A51-6566-483F-AD4D-5D9CAF963571}" type="datetimeFigureOut">
              <a:rPr lang="en-US" smtClean="0"/>
              <a:t>8/30/2023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C73520-AEF8-43D0-8F9D-482C096823B3}" type="slidenum">
              <a:rPr lang="en-US" smtClean="0"/>
              <a:t>‹#›</a:t>
            </a:fld>
            <a:endParaRPr lang="en-US"/>
          </a:p>
        </p:txBody>
      </p:sp>
    </p:spTree>
    <p:extLst>
      <p:ext uri="{BB962C8B-B14F-4D97-AF65-F5344CB8AC3E}">
        <p14:creationId xmlns:p14="http://schemas.microsoft.com/office/powerpoint/2010/main" val="5386479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9364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6111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988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37137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68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329962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186666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397110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43463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9DB15-1CD0-49A9-ABC4-C52235CAD28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329208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9DB15-1CD0-49A9-ABC4-C52235CAD28F}"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41420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9DB15-1CD0-49A9-ABC4-C52235CAD28F}"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49972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9DB15-1CD0-49A9-ABC4-C52235CAD28F}"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47346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9DB15-1CD0-49A9-ABC4-C52235CAD28F}"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381447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79DB15-1CD0-49A9-ABC4-C52235CAD28F}"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59079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9DB15-1CD0-49A9-ABC4-C52235CAD28F}"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C42D2-9264-4EE6-8042-6075B9D1A326}" type="slidenum">
              <a:rPr lang="en-US" smtClean="0"/>
              <a:t>‹#›</a:t>
            </a:fld>
            <a:endParaRPr lang="en-US"/>
          </a:p>
        </p:txBody>
      </p:sp>
    </p:spTree>
    <p:extLst>
      <p:ext uri="{BB962C8B-B14F-4D97-AF65-F5344CB8AC3E}">
        <p14:creationId xmlns:p14="http://schemas.microsoft.com/office/powerpoint/2010/main" val="274627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79DB15-1CD0-49A9-ABC4-C52235CAD28F}" type="datetimeFigureOut">
              <a:rPr lang="en-US" smtClean="0"/>
              <a:t>8/30/2023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9C42D2-9264-4EE6-8042-6075B9D1A326}" type="slidenum">
              <a:rPr lang="en-US" smtClean="0"/>
              <a:t>‹#›</a:t>
            </a:fld>
            <a:endParaRPr lang="en-US"/>
          </a:p>
        </p:txBody>
      </p:sp>
    </p:spTree>
    <p:extLst>
      <p:ext uri="{BB962C8B-B14F-4D97-AF65-F5344CB8AC3E}">
        <p14:creationId xmlns:p14="http://schemas.microsoft.com/office/powerpoint/2010/main" val="21312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honda@agingmatters2u.com"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mailto:Tracey@agingmatters2u.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999" y="247135"/>
            <a:ext cx="8596668" cy="1548714"/>
          </a:xfrm>
        </p:spPr>
        <p:txBody>
          <a:bodyPr>
            <a:normAutofit fontScale="90000"/>
          </a:bodyPr>
          <a:lstStyle/>
          <a:p>
            <a:pPr algn="ctr"/>
            <a:r>
              <a:rPr lang="en-US" sz="4800" b="1" dirty="0">
                <a:latin typeface="Times New Roman" panose="02020603050405020304" pitchFamily="18" charset="0"/>
                <a:cs typeface="Times New Roman" panose="02020603050405020304" pitchFamily="18" charset="0"/>
              </a:rPr>
              <a:t>Going Beyond Traditional</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Service Models to Reach Seniors</a:t>
            </a:r>
          </a:p>
        </p:txBody>
      </p:sp>
      <p:sp>
        <p:nvSpPr>
          <p:cNvPr id="5" name="Content Placeholder 4"/>
          <p:cNvSpPr>
            <a:spLocks noGrp="1"/>
          </p:cNvSpPr>
          <p:nvPr>
            <p:ph idx="1"/>
          </p:nvPr>
        </p:nvSpPr>
        <p:spPr>
          <a:xfrm>
            <a:off x="677334" y="2160589"/>
            <a:ext cx="8596668" cy="4536773"/>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Presented on 9/12/2023 by:</a:t>
            </a:r>
          </a:p>
          <a:p>
            <a:pPr marL="0" indent="0" algn="ctr">
              <a:buNone/>
            </a:pPr>
            <a:r>
              <a:rPr lang="en-US" sz="3800" dirty="0">
                <a:latin typeface="Times New Roman" panose="02020603050405020304" pitchFamily="18" charset="0"/>
                <a:cs typeface="Times New Roman" panose="02020603050405020304" pitchFamily="18" charset="0"/>
              </a:rPr>
              <a:t>Rhonda Bramlett</a:t>
            </a:r>
            <a:r>
              <a:rPr lang="en-US" sz="3600" dirty="0">
                <a:latin typeface="Times New Roman" panose="02020603050405020304" pitchFamily="18" charset="0"/>
                <a:cs typeface="Times New Roman" panose="02020603050405020304" pitchFamily="18" charset="0"/>
              </a:rPr>
              <a:t>, Nutrition Project Director</a:t>
            </a:r>
          </a:p>
          <a:p>
            <a:pPr marL="0" indent="0" algn="ctr">
              <a:buNone/>
            </a:pPr>
            <a:r>
              <a:rPr lang="en-US" sz="3600" dirty="0">
                <a:latin typeface="Times New Roman" panose="02020603050405020304" pitchFamily="18" charset="0"/>
                <a:cs typeface="Times New Roman" panose="02020603050405020304" pitchFamily="18" charset="0"/>
              </a:rPr>
              <a:t>Tracey Tripp, RDN, </a:t>
            </a:r>
          </a:p>
          <a:p>
            <a:pPr marL="0" indent="0" algn="ctr">
              <a:buNone/>
            </a:pPr>
            <a:r>
              <a:rPr lang="en-US" sz="3600" dirty="0">
                <a:latin typeface="Times New Roman" panose="02020603050405020304" pitchFamily="18" charset="0"/>
                <a:cs typeface="Times New Roman" panose="02020603050405020304" pitchFamily="18" charset="0"/>
              </a:rPr>
              <a:t>Assistant Nutrition Project Director</a:t>
            </a:r>
          </a:p>
          <a:p>
            <a:pPr marL="0" indent="0" algn="ctr">
              <a:buNone/>
            </a:pPr>
            <a:endParaRPr lang="en-US" sz="36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788888513"/>
              </p:ext>
            </p:extLst>
          </p:nvPr>
        </p:nvGraphicFramePr>
        <p:xfrm>
          <a:off x="2677297" y="5074508"/>
          <a:ext cx="4423719" cy="1128584"/>
        </p:xfrm>
        <a:graphic>
          <a:graphicData uri="http://schemas.openxmlformats.org/presentationml/2006/ole">
            <mc:AlternateContent xmlns:mc="http://schemas.openxmlformats.org/markup-compatibility/2006">
              <mc:Choice xmlns:v="urn:schemas-microsoft-com:vml" Requires="v">
                <p:oleObj name="Acrobat Document" r:id="rId2" imgW="7543712" imgH="2057400" progId="Acrobat.Document.DC">
                  <p:embed/>
                </p:oleObj>
              </mc:Choice>
              <mc:Fallback>
                <p:oleObj name="Acrobat Document" r:id="rId2" imgW="7543712" imgH="2057400" progId="Acrobat.Document.DC">
                  <p:embed/>
                  <p:pic>
                    <p:nvPicPr>
                      <p:cNvPr id="0" name=""/>
                      <p:cNvPicPr/>
                      <p:nvPr/>
                    </p:nvPicPr>
                    <p:blipFill>
                      <a:blip r:embed="rId3"/>
                      <a:stretch>
                        <a:fillRect/>
                      </a:stretch>
                    </p:blipFill>
                    <p:spPr>
                      <a:xfrm>
                        <a:off x="2677297" y="5074508"/>
                        <a:ext cx="4423719" cy="1128584"/>
                      </a:xfrm>
                      <a:prstGeom prst="rect">
                        <a:avLst/>
                      </a:prstGeom>
                    </p:spPr>
                  </p:pic>
                </p:oleObj>
              </mc:Fallback>
            </mc:AlternateContent>
          </a:graphicData>
        </a:graphic>
      </p:graphicFrame>
    </p:spTree>
    <p:extLst>
      <p:ext uri="{BB962C8B-B14F-4D97-AF65-F5344CB8AC3E}">
        <p14:creationId xmlns:p14="http://schemas.microsoft.com/office/powerpoint/2010/main" val="265442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Piedmont Voucher Program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313" y="1344720"/>
            <a:ext cx="5760719" cy="533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692" y="1344720"/>
            <a:ext cx="5162060" cy="5249367"/>
          </a:xfrm>
          <a:prstGeom prst="rect">
            <a:avLst/>
          </a:prstGeom>
        </p:spPr>
      </p:pic>
    </p:spTree>
    <p:extLst>
      <p:ext uri="{BB962C8B-B14F-4D97-AF65-F5344CB8AC3E}">
        <p14:creationId xmlns:p14="http://schemas.microsoft.com/office/powerpoint/2010/main" val="129329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pPr algn="ctr"/>
            <a:r>
              <a:rPr lang="en-US" dirty="0"/>
              <a:t>    Distance Dining </a:t>
            </a:r>
            <a:br>
              <a:rPr lang="en-US" dirty="0"/>
            </a:br>
            <a:r>
              <a:rPr lang="en-US" dirty="0"/>
              <a:t>   </a:t>
            </a:r>
            <a:r>
              <a:rPr lang="en-US" sz="2700" dirty="0"/>
              <a:t>(Frozen) </a:t>
            </a:r>
            <a:br>
              <a:rPr lang="en-US" sz="2700" dirty="0"/>
            </a:br>
            <a:r>
              <a:rPr lang="en-US" sz="2700" dirty="0"/>
              <a:t>    Home-Delivered Meals Program</a:t>
            </a:r>
          </a:p>
        </p:txBody>
      </p:sp>
      <p:sp>
        <p:nvSpPr>
          <p:cNvPr id="3" name="Content Placeholder 2"/>
          <p:cNvSpPr>
            <a:spLocks noGrp="1"/>
          </p:cNvSpPr>
          <p:nvPr>
            <p:ph idx="1"/>
          </p:nvPr>
        </p:nvSpPr>
        <p:spPr>
          <a:xfrm>
            <a:off x="677334" y="2160589"/>
            <a:ext cx="8596668" cy="4423091"/>
          </a:xfrm>
        </p:spPr>
        <p:txBody>
          <a:bodyPr>
            <a:normAutofit/>
          </a:bodyPr>
          <a:lstStyle/>
          <a:p>
            <a:endParaRPr lang="en-US" b="1" dirty="0"/>
          </a:p>
          <a:p>
            <a:pPr marL="0" indent="0" algn="ctr">
              <a:buNone/>
            </a:pPr>
            <a:r>
              <a:rPr lang="en-US" dirty="0"/>
              <a:t>The Distance Dining Program was designed in 2012 to target the low-income rural persons living outside the delivery area of our 32 senior centers. </a:t>
            </a:r>
            <a:endParaRPr lang="en-US" b="1" dirty="0"/>
          </a:p>
          <a:p>
            <a:pPr marL="0" indent="0">
              <a:buNone/>
            </a:pPr>
            <a:endParaRPr lang="en-US" b="1" dirty="0"/>
          </a:p>
          <a:p>
            <a:pPr marL="0" indent="0" algn="ctr">
              <a:buNone/>
            </a:pPr>
            <a:r>
              <a:rPr lang="en-US" b="1" u="sng" dirty="0"/>
              <a:t>Eligibility requirements for the Distance Dining Program are:</a:t>
            </a:r>
            <a:endParaRPr lang="en-US" u="sng" dirty="0"/>
          </a:p>
          <a:p>
            <a:r>
              <a:rPr lang="en-US" dirty="0"/>
              <a:t>· 63 years or older and Medicaid eligible</a:t>
            </a:r>
          </a:p>
          <a:p>
            <a:r>
              <a:rPr lang="en-US" dirty="0"/>
              <a:t>· Reside in our 18 county rural area, outside delivery area of any senior center</a:t>
            </a:r>
          </a:p>
          <a:p>
            <a:r>
              <a:rPr lang="en-US" dirty="0"/>
              <a:t>· Must be authorized for Medicaid Meals per their Home and Community Based Services (HCBS) care plan managed by the State of Missouri. </a:t>
            </a:r>
          </a:p>
          <a:p>
            <a:r>
              <a:rPr lang="en-US" dirty="0"/>
              <a:t>· If the client is currently not receiving HCBS, they will need to contact the call center at 1-866-835-3505 for an assessment to become authorized for home-delivered meals. </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7" y="138387"/>
            <a:ext cx="2380627" cy="2166849"/>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7DEC9"/>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202" y="4356242"/>
            <a:ext cx="2390526" cy="2390526"/>
          </a:xfrm>
          <a:prstGeom prst="rect">
            <a:avLst/>
          </a:prstGeom>
          <a:noFill/>
          <a:ln w="9525" algn="in">
            <a:solidFill>
              <a:srgbClr val="5F5F5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7DEC9"/>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2341" y="0"/>
            <a:ext cx="3125091" cy="2367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DEC9"/>
                  </a:outerShdw>
                </a:effectLst>
              </a14:hiddenEffects>
            </a:ext>
          </a:extLst>
        </p:spPr>
      </p:pic>
    </p:spTree>
    <p:extLst>
      <p:ext uri="{BB962C8B-B14F-4D97-AF65-F5344CB8AC3E}">
        <p14:creationId xmlns:p14="http://schemas.microsoft.com/office/powerpoint/2010/main" val="206569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00328"/>
          </a:xfrm>
        </p:spPr>
        <p:txBody>
          <a:bodyPr>
            <a:normAutofit fontScale="90000"/>
          </a:bodyPr>
          <a:lstStyle/>
          <a:p>
            <a:pPr algn="ctr"/>
            <a:r>
              <a:rPr lang="en-US" dirty="0"/>
              <a:t>Distance Dining </a:t>
            </a:r>
            <a:br>
              <a:rPr lang="en-US" dirty="0"/>
            </a:br>
            <a:r>
              <a:rPr lang="en-US" dirty="0"/>
              <a:t>Frozen Home-Delivered Meals Program</a:t>
            </a:r>
          </a:p>
        </p:txBody>
      </p:sp>
      <p:sp>
        <p:nvSpPr>
          <p:cNvPr id="3" name="Content Placeholder 2"/>
          <p:cNvSpPr>
            <a:spLocks noGrp="1"/>
          </p:cNvSpPr>
          <p:nvPr>
            <p:ph idx="1"/>
          </p:nvPr>
        </p:nvSpPr>
        <p:spPr>
          <a:xfrm>
            <a:off x="209466" y="1904557"/>
            <a:ext cx="6756738" cy="4688267"/>
          </a:xfrm>
        </p:spPr>
        <p:txBody>
          <a:bodyPr>
            <a:normAutofit fontScale="92500" lnSpcReduction="10000"/>
          </a:bodyPr>
          <a:lstStyle/>
          <a:p>
            <a:pPr marL="457200" lvl="1" indent="0" algn="ctr">
              <a:buClr>
                <a:srgbClr val="90C226"/>
              </a:buClr>
              <a:buNone/>
            </a:pPr>
            <a:r>
              <a:rPr lang="en-US" sz="2200" b="1" u="sng" dirty="0">
                <a:solidFill>
                  <a:prstClr val="black">
                    <a:lumMod val="75000"/>
                    <a:lumOff val="25000"/>
                  </a:prstClr>
                </a:solidFill>
              </a:rPr>
              <a:t>Basic Operation:</a:t>
            </a:r>
          </a:p>
          <a:p>
            <a:pPr lvl="1">
              <a:buClr>
                <a:srgbClr val="90C226"/>
              </a:buClr>
              <a:buFont typeface="Courier New" panose="02070309020205020404" pitchFamily="49" charset="0"/>
              <a:buChar char="o"/>
            </a:pPr>
            <a:r>
              <a:rPr lang="en-US" i="1" dirty="0">
                <a:solidFill>
                  <a:prstClr val="black">
                    <a:lumMod val="75000"/>
                    <a:lumOff val="25000"/>
                  </a:prstClr>
                </a:solidFill>
              </a:rPr>
              <a:t>A client with a newly issued Medicaid meal authorization is declined service by one of our 32 Centers.  The client is assigned to the Distance Dining Program.  The client is contacted and told about the program by our Distance Dining Coordinator (Cassandra Smith). </a:t>
            </a:r>
          </a:p>
          <a:p>
            <a:pPr lvl="1">
              <a:buClr>
                <a:srgbClr val="90C226"/>
              </a:buClr>
              <a:buFont typeface="Courier New" panose="02070309020205020404" pitchFamily="49" charset="0"/>
              <a:buChar char="o"/>
            </a:pPr>
            <a:r>
              <a:rPr lang="en-US" i="1" dirty="0">
                <a:solidFill>
                  <a:prstClr val="black">
                    <a:lumMod val="75000"/>
                    <a:lumOff val="25000"/>
                  </a:prstClr>
                </a:solidFill>
              </a:rPr>
              <a:t>The Distance Dining Coordinator, Cassandra, works with our delivery provider (Trio) to establish the meal routes that are delivered every other week. </a:t>
            </a:r>
          </a:p>
          <a:p>
            <a:pPr lvl="1">
              <a:buClr>
                <a:srgbClr val="90C226"/>
              </a:buClr>
              <a:buFont typeface="Courier New" panose="02070309020205020404" pitchFamily="49" charset="0"/>
              <a:buChar char="o"/>
            </a:pPr>
            <a:r>
              <a:rPr lang="en-US" i="1" dirty="0">
                <a:solidFill>
                  <a:prstClr val="black">
                    <a:lumMod val="75000"/>
                    <a:lumOff val="25000"/>
                  </a:prstClr>
                </a:solidFill>
              </a:rPr>
              <a:t>Trio communicates any issues they have with the client(s) to Cassandra.</a:t>
            </a:r>
          </a:p>
          <a:p>
            <a:pPr lvl="1">
              <a:buClr>
                <a:srgbClr val="90C226"/>
              </a:buClr>
              <a:buFont typeface="Courier New" panose="02070309020205020404" pitchFamily="49" charset="0"/>
              <a:buChar char="o"/>
            </a:pPr>
            <a:r>
              <a:rPr lang="en-US" i="1" dirty="0">
                <a:solidFill>
                  <a:prstClr val="black">
                    <a:lumMod val="75000"/>
                    <a:lumOff val="25000"/>
                  </a:prstClr>
                </a:solidFill>
              </a:rPr>
              <a:t>Nutrition Education and other beneficial information is sent to clients at least quarterly.  </a:t>
            </a:r>
          </a:p>
          <a:p>
            <a:pPr lvl="1">
              <a:buClr>
                <a:srgbClr val="90C226"/>
              </a:buClr>
              <a:buFont typeface="Courier New" panose="02070309020205020404" pitchFamily="49" charset="0"/>
              <a:buChar char="o"/>
            </a:pPr>
            <a:r>
              <a:rPr lang="en-US" i="1" dirty="0">
                <a:solidFill>
                  <a:prstClr val="black">
                    <a:lumMod val="75000"/>
                    <a:lumOff val="25000"/>
                  </a:prstClr>
                </a:solidFill>
              </a:rPr>
              <a:t>There are challenges to make sure the client address is accurate and to stay in contact with the clients as phone numbers change/cell service is not available at times.  Cassandra works with the in-home providers as well, to seek timely information.  </a:t>
            </a:r>
          </a:p>
          <a:p>
            <a:pPr lvl="1">
              <a:buClr>
                <a:srgbClr val="90C226"/>
              </a:buClr>
              <a:buFont typeface="Courier New" panose="02070309020205020404" pitchFamily="49" charset="0"/>
              <a:buChar char="o"/>
            </a:pPr>
            <a:endParaRPr lang="en-US" i="1" dirty="0">
              <a:solidFill>
                <a:prstClr val="black">
                  <a:lumMod val="75000"/>
                  <a:lumOff val="25000"/>
                </a:prstClr>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204" y="1709928"/>
            <a:ext cx="5123688" cy="4645152"/>
          </a:xfrm>
          <a:prstGeom prst="rect">
            <a:avLst/>
          </a:prstGeom>
        </p:spPr>
      </p:pic>
    </p:spTree>
    <p:extLst>
      <p:ext uri="{BB962C8B-B14F-4D97-AF65-F5344CB8AC3E}">
        <p14:creationId xmlns:p14="http://schemas.microsoft.com/office/powerpoint/2010/main" val="16727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5721" y="143839"/>
            <a:ext cx="6319169" cy="4212780"/>
          </a:xfrm>
        </p:spPr>
      </p:pic>
      <p:sp>
        <p:nvSpPr>
          <p:cNvPr id="5" name="Rectangle 4"/>
          <p:cNvSpPr/>
          <p:nvPr/>
        </p:nvSpPr>
        <p:spPr>
          <a:xfrm>
            <a:off x="1511808" y="4491037"/>
            <a:ext cx="6096000" cy="2523768"/>
          </a:xfrm>
          <a:prstGeom prst="rect">
            <a:avLst/>
          </a:prstGeom>
        </p:spPr>
        <p:txBody>
          <a:bodyPr>
            <a:spAutoFit/>
          </a:bodyPr>
          <a:lstStyle/>
          <a:p>
            <a:pPr algn="ctr"/>
            <a:r>
              <a:rPr lang="en-US" sz="1600" dirty="0">
                <a:latin typeface="Times New Roman" panose="02020603050405020304" pitchFamily="18" charset="0"/>
                <a:cs typeface="Times New Roman" panose="02020603050405020304" pitchFamily="18" charset="0"/>
              </a:rPr>
              <a:t>Rhonda Bramlett, Nutrition Project Director and </a:t>
            </a:r>
          </a:p>
          <a:p>
            <a:pPr algn="ctr"/>
            <a:r>
              <a:rPr lang="en-US" sz="1600" dirty="0">
                <a:latin typeface="Times New Roman" panose="02020603050405020304" pitchFamily="18" charset="0"/>
                <a:cs typeface="Times New Roman" panose="02020603050405020304" pitchFamily="18" charset="0"/>
              </a:rPr>
              <a:t>Tracey Tripp, RDN, Assistant Nutrition Project Director</a:t>
            </a:r>
          </a:p>
          <a:p>
            <a:pPr algn="ctr"/>
            <a:r>
              <a:rPr lang="en-US" dirty="0">
                <a:latin typeface="Times New Roman" panose="02020603050405020304" pitchFamily="18" charset="0"/>
                <a:cs typeface="Times New Roman" panose="02020603050405020304" pitchFamily="18" charset="0"/>
                <a:hlinkClick r:id="rId3"/>
              </a:rPr>
              <a:t>Rhonda@agingmatters2u.com</a:t>
            </a:r>
            <a:r>
              <a:rPr lang="en-US" dirty="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hlinkClick r:id="rId4"/>
              </a:rPr>
              <a:t>Tracey@agingmatters2u.com</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(573) 335-3331 </a:t>
            </a:r>
            <a:r>
              <a:rPr lang="en-US" dirty="0" err="1">
                <a:latin typeface="Times New Roman" panose="02020603050405020304" pitchFamily="18" charset="0"/>
                <a:cs typeface="Times New Roman" panose="02020603050405020304" pitchFamily="18" charset="0"/>
              </a:rPr>
              <a:t>ext</a:t>
            </a:r>
            <a:r>
              <a:rPr lang="en-US" dirty="0">
                <a:latin typeface="Times New Roman" panose="02020603050405020304" pitchFamily="18" charset="0"/>
                <a:cs typeface="Times New Roman" panose="02020603050405020304" pitchFamily="18" charset="0"/>
              </a:rPr>
              <a:t> 112 </a:t>
            </a:r>
            <a:r>
              <a:rPr lang="en-US" u="sng" dirty="0">
                <a:latin typeface="Times New Roman" panose="02020603050405020304" pitchFamily="18" charset="0"/>
                <a:cs typeface="Times New Roman" panose="02020603050405020304" pitchFamily="18" charset="0"/>
              </a:rPr>
              <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ext</a:t>
            </a:r>
            <a:r>
              <a:rPr lang="en-US" dirty="0">
                <a:latin typeface="Times New Roman" panose="02020603050405020304" pitchFamily="18" charset="0"/>
                <a:cs typeface="Times New Roman" panose="02020603050405020304" pitchFamily="18" charset="0"/>
              </a:rPr>
              <a:t> 103</a:t>
            </a:r>
          </a:p>
          <a:p>
            <a:pPr algn="ctr"/>
            <a:r>
              <a:rPr lang="en-US" dirty="0">
                <a:latin typeface="Times New Roman" panose="02020603050405020304" pitchFamily="18" charset="0"/>
                <a:cs typeface="Times New Roman" panose="02020603050405020304" pitchFamily="18" charset="0"/>
              </a:rPr>
              <a:t>Aging Matters</a:t>
            </a:r>
          </a:p>
          <a:p>
            <a:pPr algn="ctr"/>
            <a:r>
              <a:rPr lang="en-US" dirty="0">
                <a:latin typeface="Times New Roman" panose="02020603050405020304" pitchFamily="18" charset="0"/>
                <a:cs typeface="Times New Roman" panose="02020603050405020304" pitchFamily="18" charset="0"/>
              </a:rPr>
              <a:t>1078 Wolverine Suite J</a:t>
            </a:r>
          </a:p>
          <a:p>
            <a:pPr algn="ctr"/>
            <a:r>
              <a:rPr lang="en-US" dirty="0">
                <a:latin typeface="Times New Roman" panose="02020603050405020304" pitchFamily="18" charset="0"/>
                <a:cs typeface="Times New Roman" panose="02020603050405020304" pitchFamily="18" charset="0"/>
              </a:rPr>
              <a:t>Cape Girardeau, MO 63701</a:t>
            </a: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80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7135"/>
            <a:ext cx="8596668" cy="1013254"/>
          </a:xfrm>
        </p:spPr>
        <p:txBody>
          <a:bodyPr>
            <a:normAutofit/>
          </a:bodyPr>
          <a:lstStyle/>
          <a:p>
            <a:pPr algn="ctr"/>
            <a:r>
              <a:rPr lang="en-US" sz="4800" b="1" dirty="0">
                <a:latin typeface="Times New Roman" panose="02020603050405020304" pitchFamily="18" charset="0"/>
                <a:cs typeface="Times New Roman" panose="02020603050405020304" pitchFamily="18" charset="0"/>
              </a:rPr>
              <a:t>Presentation Objectives</a:t>
            </a:r>
          </a:p>
        </p:txBody>
      </p:sp>
      <p:sp>
        <p:nvSpPr>
          <p:cNvPr id="3" name="Content Placeholder 2"/>
          <p:cNvSpPr>
            <a:spLocks noGrp="1"/>
          </p:cNvSpPr>
          <p:nvPr>
            <p:ph idx="1"/>
          </p:nvPr>
        </p:nvSpPr>
        <p:spPr>
          <a:xfrm>
            <a:off x="677334" y="1260389"/>
            <a:ext cx="8596668" cy="4780973"/>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Explain operations of 4 non-traditional programs that are providing meals and reducing social isolation among rural seniors.</a:t>
            </a:r>
          </a:p>
          <a:p>
            <a:r>
              <a:rPr lang="en-US" sz="3600" dirty="0">
                <a:latin typeface="Times New Roman" panose="02020603050405020304" pitchFamily="18" charset="0"/>
                <a:cs typeface="Times New Roman" panose="02020603050405020304" pitchFamily="18" charset="0"/>
              </a:rPr>
              <a:t>Attendees will understand the steps to begin and operate 4 different service models of nutrition program meal service and possess program forms for use in program replication.</a:t>
            </a:r>
          </a:p>
        </p:txBody>
      </p:sp>
    </p:spTree>
    <p:extLst>
      <p:ext uri="{BB962C8B-B14F-4D97-AF65-F5344CB8AC3E}">
        <p14:creationId xmlns:p14="http://schemas.microsoft.com/office/powerpoint/2010/main" val="177655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736" y="2007009"/>
            <a:ext cx="4628574" cy="4953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DEC9"/>
                  </a:outerShdw>
                </a:effectLst>
              </a14:hiddenEffects>
            </a:ext>
          </a:extLst>
        </p:spPr>
      </p:pic>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821567802"/>
              </p:ext>
            </p:extLst>
          </p:nvPr>
        </p:nvGraphicFramePr>
        <p:xfrm>
          <a:off x="0" y="82176"/>
          <a:ext cx="7543800" cy="2057400"/>
        </p:xfrm>
        <a:graphic>
          <a:graphicData uri="http://schemas.openxmlformats.org/presentationml/2006/ole">
            <mc:AlternateContent xmlns:mc="http://schemas.openxmlformats.org/markup-compatibility/2006">
              <mc:Choice xmlns:v="urn:schemas-microsoft-com:vml" Requires="v">
                <p:oleObj name="Acrobat Document" r:id="rId3" imgW="7543712" imgH="2057400" progId="Acrobat.Document.DC">
                  <p:embed/>
                </p:oleObj>
              </mc:Choice>
              <mc:Fallback>
                <p:oleObj name="Acrobat Document" r:id="rId3" imgW="7543712" imgH="2057400" progId="Acrobat.Document.DC">
                  <p:embed/>
                  <p:pic>
                    <p:nvPicPr>
                      <p:cNvPr id="0" name=""/>
                      <p:cNvPicPr/>
                      <p:nvPr/>
                    </p:nvPicPr>
                    <p:blipFill>
                      <a:blip r:embed="rId4"/>
                      <a:stretch>
                        <a:fillRect/>
                      </a:stretch>
                    </p:blipFill>
                    <p:spPr>
                      <a:xfrm>
                        <a:off x="0" y="82176"/>
                        <a:ext cx="7543800" cy="2057400"/>
                      </a:xfrm>
                      <a:prstGeom prst="rect">
                        <a:avLst/>
                      </a:prstGeom>
                    </p:spPr>
                  </p:pic>
                </p:oleObj>
              </mc:Fallback>
            </mc:AlternateContent>
          </a:graphicData>
        </a:graphic>
      </p:graphicFrame>
    </p:spTree>
    <p:extLst>
      <p:ext uri="{BB962C8B-B14F-4D97-AF65-F5344CB8AC3E}">
        <p14:creationId xmlns:p14="http://schemas.microsoft.com/office/powerpoint/2010/main" val="352802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Congregate Meal Programs and </a:t>
            </a:r>
            <a:br>
              <a:rPr lang="en-US" dirty="0"/>
            </a:br>
            <a:r>
              <a:rPr lang="en-US" dirty="0"/>
              <a:t>1 Home-Delivered Meal Program</a:t>
            </a:r>
          </a:p>
        </p:txBody>
      </p:sp>
      <p:sp>
        <p:nvSpPr>
          <p:cNvPr id="3" name="Content Placeholder 2"/>
          <p:cNvSpPr>
            <a:spLocks noGrp="1"/>
          </p:cNvSpPr>
          <p:nvPr>
            <p:ph idx="1"/>
          </p:nvPr>
        </p:nvSpPr>
        <p:spPr>
          <a:xfrm>
            <a:off x="677334" y="2203114"/>
            <a:ext cx="8596668" cy="4159045"/>
          </a:xfrm>
        </p:spPr>
        <p:txBody>
          <a:bodyPr>
            <a:normAutofit/>
          </a:bodyPr>
          <a:lstStyle/>
          <a:p>
            <a:r>
              <a:rPr lang="en-US" sz="2000" b="1" u="sng" dirty="0"/>
              <a:t>Community Hosted Congregate Meal Programs (2)</a:t>
            </a:r>
          </a:p>
          <a:p>
            <a:pPr lvl="1">
              <a:buFont typeface="Wingdings" panose="05000000000000000000" pitchFamily="2" charset="2"/>
              <a:buChar char="v"/>
            </a:pPr>
            <a:r>
              <a:rPr lang="en-US" sz="2000" dirty="0"/>
              <a:t>Matthews, MO (2 days/week) Started June 2022</a:t>
            </a:r>
          </a:p>
          <a:p>
            <a:pPr lvl="1">
              <a:buFont typeface="Wingdings" panose="05000000000000000000" pitchFamily="2" charset="2"/>
              <a:buChar char="v"/>
            </a:pPr>
            <a:r>
              <a:rPr lang="en-US" sz="2000" dirty="0"/>
              <a:t>Senath, MO (1 day/month) Started October 2022</a:t>
            </a:r>
          </a:p>
          <a:p>
            <a:pPr marL="457200" lvl="1" indent="0">
              <a:buNone/>
            </a:pPr>
            <a:endParaRPr lang="en-US" sz="2000" dirty="0"/>
          </a:p>
          <a:p>
            <a:r>
              <a:rPr lang="en-US" sz="2000" b="1" u="sng" dirty="0"/>
              <a:t>Congregate Meal Voucher Program (1)</a:t>
            </a:r>
          </a:p>
          <a:p>
            <a:pPr lvl="1">
              <a:buFont typeface="Wingdings" panose="05000000000000000000" pitchFamily="2" charset="2"/>
              <a:buChar char="v"/>
            </a:pPr>
            <a:r>
              <a:rPr lang="en-US" sz="2000" dirty="0"/>
              <a:t>Piedmont, MO (2 days/week) Started November 2022</a:t>
            </a:r>
          </a:p>
          <a:p>
            <a:pPr marL="457200" lvl="1" indent="0">
              <a:buNone/>
            </a:pPr>
            <a:endParaRPr lang="en-US" sz="2000" dirty="0"/>
          </a:p>
          <a:p>
            <a:r>
              <a:rPr lang="en-US" sz="2000" b="1" u="sng" dirty="0"/>
              <a:t>Home-Delivered Frozen Meal Program (1)</a:t>
            </a:r>
          </a:p>
          <a:p>
            <a:pPr lvl="1">
              <a:buFont typeface="Wingdings" panose="05000000000000000000" pitchFamily="2" charset="2"/>
              <a:buChar char="v"/>
            </a:pPr>
            <a:r>
              <a:rPr lang="en-US" sz="2000" dirty="0"/>
              <a:t>Distance Dining Program (Delivery to Rural Clients) Started 2012</a:t>
            </a:r>
          </a:p>
        </p:txBody>
      </p:sp>
    </p:spTree>
    <p:extLst>
      <p:ext uri="{BB962C8B-B14F-4D97-AF65-F5344CB8AC3E}">
        <p14:creationId xmlns:p14="http://schemas.microsoft.com/office/powerpoint/2010/main" val="338211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Hosted </a:t>
            </a:r>
            <a:br>
              <a:rPr lang="en-US" dirty="0"/>
            </a:br>
            <a:r>
              <a:rPr lang="en-US" dirty="0"/>
              <a:t>Congregate Meal Programs</a:t>
            </a:r>
          </a:p>
        </p:txBody>
      </p:sp>
      <p:sp>
        <p:nvSpPr>
          <p:cNvPr id="3" name="Content Placeholder 2"/>
          <p:cNvSpPr>
            <a:spLocks noGrp="1"/>
          </p:cNvSpPr>
          <p:nvPr>
            <p:ph idx="1"/>
          </p:nvPr>
        </p:nvSpPr>
        <p:spPr>
          <a:xfrm>
            <a:off x="677334" y="2654710"/>
            <a:ext cx="8596668" cy="3386652"/>
          </a:xfrm>
        </p:spPr>
        <p:txBody>
          <a:bodyPr/>
          <a:lstStyle/>
          <a:p>
            <a:r>
              <a:rPr lang="en-US" sz="3200" u="sng" dirty="0"/>
              <a:t>Must Have:</a:t>
            </a:r>
          </a:p>
          <a:p>
            <a:pPr marL="800100" lvl="1" indent="-342900">
              <a:buFont typeface="+mj-lt"/>
              <a:buAutoNum type="arabicPeriod"/>
            </a:pPr>
            <a:r>
              <a:rPr lang="en-US" sz="2400" dirty="0"/>
              <a:t>Community Interest and Buy-In</a:t>
            </a:r>
          </a:p>
          <a:p>
            <a:pPr marL="800100" lvl="1" indent="-342900">
              <a:buFont typeface="+mj-lt"/>
              <a:buAutoNum type="arabicPeriod"/>
            </a:pPr>
            <a:r>
              <a:rPr lang="en-US" sz="2400" dirty="0"/>
              <a:t>Commitment of Volunteers</a:t>
            </a:r>
          </a:p>
          <a:p>
            <a:pPr marL="800100" lvl="1" indent="-342900">
              <a:buFont typeface="+mj-lt"/>
              <a:buAutoNum type="arabicPeriod"/>
            </a:pPr>
            <a:r>
              <a:rPr lang="en-US" sz="2400" dirty="0"/>
              <a:t>Communication with State Unit on Aging </a:t>
            </a:r>
            <a:r>
              <a:rPr lang="en-US" sz="2000" i="1" dirty="0"/>
              <a:t>(Missouri DHSS/DSDS Bureau of Senior Programs)</a:t>
            </a:r>
            <a:r>
              <a:rPr lang="en-US" sz="2400" dirty="0"/>
              <a:t> to acquire waiver</a:t>
            </a:r>
          </a:p>
          <a:p>
            <a:pPr marL="800100" lvl="1" indent="-342900">
              <a:buFont typeface="+mj-lt"/>
              <a:buAutoNum type="arabicPeriod"/>
            </a:pPr>
            <a:r>
              <a:rPr lang="en-US" sz="2400" dirty="0"/>
              <a:t>Funding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952" y="1780554"/>
            <a:ext cx="2800050" cy="2560046"/>
          </a:xfrm>
          <a:prstGeom prst="rect">
            <a:avLst/>
          </a:prstGeom>
        </p:spPr>
      </p:pic>
    </p:spTree>
    <p:extLst>
      <p:ext uri="{BB962C8B-B14F-4D97-AF65-F5344CB8AC3E}">
        <p14:creationId xmlns:p14="http://schemas.microsoft.com/office/powerpoint/2010/main" val="178865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78" y="243840"/>
            <a:ext cx="8596668" cy="1320800"/>
          </a:xfrm>
        </p:spPr>
        <p:txBody>
          <a:bodyPr/>
          <a:lstStyle/>
          <a:p>
            <a:pPr algn="ctr"/>
            <a:r>
              <a:rPr lang="en-US" dirty="0"/>
              <a:t>Matthews Senior Meals Program</a:t>
            </a:r>
          </a:p>
        </p:txBody>
      </p:sp>
      <p:sp>
        <p:nvSpPr>
          <p:cNvPr id="3" name="Content Placeholder 2"/>
          <p:cNvSpPr>
            <a:spLocks noGrp="1"/>
          </p:cNvSpPr>
          <p:nvPr>
            <p:ph idx="1"/>
          </p:nvPr>
        </p:nvSpPr>
        <p:spPr>
          <a:xfrm>
            <a:off x="0" y="877825"/>
            <a:ext cx="8412480" cy="5815584"/>
          </a:xfrm>
        </p:spPr>
        <p:txBody>
          <a:bodyPr>
            <a:normAutofit/>
          </a:bodyPr>
          <a:lstStyle/>
          <a:p>
            <a:pPr lvl="1"/>
            <a:r>
              <a:rPr lang="en-US" sz="2000" dirty="0"/>
              <a:t>City of Matthews wanted their own Senior Center</a:t>
            </a:r>
          </a:p>
          <a:p>
            <a:pPr lvl="1"/>
            <a:r>
              <a:rPr lang="en-US" sz="2000" dirty="0"/>
              <a:t>The City had a newly purchased building</a:t>
            </a:r>
          </a:p>
          <a:p>
            <a:pPr lvl="1"/>
            <a:r>
              <a:rPr lang="en-US" sz="2000" dirty="0"/>
              <a:t>The City demonstrated their commitment by purchasing tables and chairs and city clerk helped with registration</a:t>
            </a:r>
          </a:p>
          <a:p>
            <a:pPr lvl="1"/>
            <a:r>
              <a:rPr lang="en-US" sz="2000" dirty="0"/>
              <a:t>They provided volunteers </a:t>
            </a:r>
          </a:p>
          <a:p>
            <a:pPr lvl="1"/>
            <a:r>
              <a:rPr lang="en-US" sz="2000" dirty="0"/>
              <a:t>Regular communication with Administrator of New Madrid Center</a:t>
            </a:r>
          </a:p>
          <a:p>
            <a:pPr marL="457200" lvl="1" indent="0" algn="ctr">
              <a:buNone/>
            </a:pPr>
            <a:r>
              <a:rPr lang="en-US" sz="2200" b="1" u="sng" dirty="0"/>
              <a:t>Basic Operation:</a:t>
            </a:r>
          </a:p>
          <a:p>
            <a:pPr lvl="1">
              <a:buFont typeface="Courier New" panose="02070309020205020404" pitchFamily="49" charset="0"/>
              <a:buChar char="o"/>
            </a:pPr>
            <a:r>
              <a:rPr lang="en-US" i="1" dirty="0"/>
              <a:t>Client registers with clerk’s office and name placed on printed signature sheet that will be used each day meals are served</a:t>
            </a:r>
          </a:p>
          <a:p>
            <a:pPr lvl="1">
              <a:buFont typeface="Courier New" panose="02070309020205020404" pitchFamily="49" charset="0"/>
              <a:buChar char="o"/>
            </a:pPr>
            <a:r>
              <a:rPr lang="en-US" i="1" dirty="0"/>
              <a:t>People sign up to attend the Tuesday and Thursday meal service</a:t>
            </a:r>
          </a:p>
          <a:p>
            <a:pPr lvl="1">
              <a:buFont typeface="Courier New" panose="02070309020205020404" pitchFamily="49" charset="0"/>
              <a:buChar char="o"/>
            </a:pPr>
            <a:r>
              <a:rPr lang="en-US" i="1" dirty="0"/>
              <a:t>The meal count is given to the Administrator for correct number of meals to be portioned </a:t>
            </a:r>
          </a:p>
          <a:p>
            <a:pPr lvl="1">
              <a:buFont typeface="Courier New" panose="02070309020205020404" pitchFamily="49" charset="0"/>
              <a:buChar char="o"/>
            </a:pPr>
            <a:r>
              <a:rPr lang="en-US" i="1" dirty="0"/>
              <a:t>Volunteers from Matthews come get the meals on Tuesdays and a New Madrid Center staff member brings the meals to Matthews on Thursdays  </a:t>
            </a:r>
          </a:p>
          <a:p>
            <a:pPr lvl="1">
              <a:buFont typeface="Courier New" panose="02070309020205020404" pitchFamily="49" charset="0"/>
              <a:buChar char="o"/>
            </a:pPr>
            <a:r>
              <a:rPr lang="en-US" i="1" dirty="0"/>
              <a:t>Client contributions are counted and deposited on Thursdays</a:t>
            </a:r>
          </a:p>
          <a:p>
            <a:pPr lvl="1">
              <a:buFont typeface="Courier New" panose="02070309020205020404" pitchFamily="49" charset="0"/>
              <a:buChar char="o"/>
            </a:pPr>
            <a:endParaRPr lang="en-US" sz="1800" i="1" dirty="0"/>
          </a:p>
          <a:p>
            <a:pPr lvl="1">
              <a:buFont typeface="Courier New" panose="02070309020205020404" pitchFamily="49" charset="0"/>
              <a:buChar char="o"/>
            </a:pPr>
            <a:endParaRPr lang="en-US" sz="1800" dirty="0"/>
          </a:p>
          <a:p>
            <a:pPr lvl="1">
              <a:buFont typeface="Courier New" panose="02070309020205020404" pitchFamily="49" charset="0"/>
              <a:buChar char="o"/>
            </a:pPr>
            <a:endParaRPr lang="en-US" sz="1800" dirty="0"/>
          </a:p>
          <a:p>
            <a:pPr lvl="3">
              <a:buFont typeface="Courier New" panose="02070309020205020404" pitchFamily="49" charset="0"/>
              <a:buChar char="o"/>
            </a:pPr>
            <a:endParaRPr lang="en-US" sz="1800" dirty="0"/>
          </a:p>
          <a:p>
            <a:pPr lvl="3">
              <a:buFont typeface="Courier New" panose="02070309020205020404" pitchFamily="49" charset="0"/>
              <a:buChar char="o"/>
            </a:pPr>
            <a:endParaRPr lang="en-US" sz="1800" dirty="0"/>
          </a:p>
          <a:p>
            <a:pPr marL="40005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731" y="1371552"/>
            <a:ext cx="3933269" cy="2757472"/>
          </a:xfrm>
          <a:prstGeom prst="rect">
            <a:avLst/>
          </a:prstGeom>
        </p:spPr>
      </p:pic>
    </p:spTree>
    <p:extLst>
      <p:ext uri="{BB962C8B-B14F-4D97-AF65-F5344CB8AC3E}">
        <p14:creationId xmlns:p14="http://schemas.microsoft.com/office/powerpoint/2010/main" val="101963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11045"/>
          </a:xfrm>
        </p:spPr>
        <p:txBody>
          <a:bodyPr/>
          <a:lstStyle/>
          <a:p>
            <a:pPr algn="ctr"/>
            <a:r>
              <a:rPr lang="en-US" b="1" dirty="0"/>
              <a:t>Senath Senior Meals Program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7345" y="1268360"/>
            <a:ext cx="4113433" cy="54845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268360"/>
            <a:ext cx="4054440" cy="5405921"/>
          </a:xfrm>
          <a:prstGeom prst="rect">
            <a:avLst/>
          </a:prstGeom>
        </p:spPr>
      </p:pic>
    </p:spTree>
    <p:extLst>
      <p:ext uri="{BB962C8B-B14F-4D97-AF65-F5344CB8AC3E}">
        <p14:creationId xmlns:p14="http://schemas.microsoft.com/office/powerpoint/2010/main" val="392326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16" y="404116"/>
            <a:ext cx="8596668" cy="838200"/>
          </a:xfrm>
        </p:spPr>
        <p:txBody>
          <a:bodyPr/>
          <a:lstStyle/>
          <a:p>
            <a:pPr algn="ctr"/>
            <a:r>
              <a:rPr lang="en-US" dirty="0"/>
              <a:t>Senath Senior Meals Program</a:t>
            </a:r>
          </a:p>
        </p:txBody>
      </p:sp>
      <p:sp>
        <p:nvSpPr>
          <p:cNvPr id="3" name="Content Placeholder 2"/>
          <p:cNvSpPr>
            <a:spLocks noGrp="1"/>
          </p:cNvSpPr>
          <p:nvPr>
            <p:ph idx="1"/>
          </p:nvPr>
        </p:nvSpPr>
        <p:spPr>
          <a:xfrm>
            <a:off x="241108" y="1127850"/>
            <a:ext cx="7578766" cy="5474118"/>
          </a:xfrm>
        </p:spPr>
        <p:txBody>
          <a:bodyPr>
            <a:normAutofit lnSpcReduction="10000"/>
          </a:bodyPr>
          <a:lstStyle/>
          <a:p>
            <a:r>
              <a:rPr lang="en-US" sz="2200" dirty="0"/>
              <a:t>Dunklin County Health Coalition supported the program with outreach, providing volunteers and calling clients</a:t>
            </a:r>
          </a:p>
          <a:p>
            <a:r>
              <a:rPr lang="en-US" sz="2200" dirty="0"/>
              <a:t>The City of Senath offered their community center as the meal site, free of charge </a:t>
            </a:r>
          </a:p>
          <a:p>
            <a:r>
              <a:rPr lang="en-US" sz="2200" dirty="0"/>
              <a:t>Senath City Hall was the location for registration</a:t>
            </a:r>
          </a:p>
          <a:p>
            <a:r>
              <a:rPr lang="en-US" sz="2200" dirty="0"/>
              <a:t>Local Restaurants were contacted to cater the meal</a:t>
            </a:r>
          </a:p>
          <a:p>
            <a:pPr marL="457200" lvl="1" indent="0" algn="ctr">
              <a:buClr>
                <a:srgbClr val="90C226"/>
              </a:buClr>
              <a:buNone/>
            </a:pPr>
            <a:r>
              <a:rPr lang="en-US" sz="2200" b="1" u="sng" dirty="0">
                <a:solidFill>
                  <a:prstClr val="black">
                    <a:lumMod val="75000"/>
                    <a:lumOff val="25000"/>
                  </a:prstClr>
                </a:solidFill>
              </a:rPr>
              <a:t>Basic Operation:</a:t>
            </a:r>
          </a:p>
          <a:p>
            <a:pPr lvl="1">
              <a:buClr>
                <a:srgbClr val="90C226"/>
              </a:buClr>
              <a:buFont typeface="Courier New" panose="02070309020205020404" pitchFamily="49" charset="0"/>
              <a:buChar char="o"/>
            </a:pPr>
            <a:r>
              <a:rPr lang="en-US" i="1" dirty="0">
                <a:solidFill>
                  <a:prstClr val="black">
                    <a:lumMod val="75000"/>
                    <a:lumOff val="25000"/>
                  </a:prstClr>
                </a:solidFill>
              </a:rPr>
              <a:t>Client registers and name placed on printed signature sheet that will be used on the day of meal service</a:t>
            </a:r>
          </a:p>
          <a:p>
            <a:pPr lvl="1">
              <a:buClr>
                <a:srgbClr val="90C226"/>
              </a:buClr>
              <a:buFont typeface="Courier New" panose="02070309020205020404" pitchFamily="49" charset="0"/>
              <a:buChar char="o"/>
            </a:pPr>
            <a:r>
              <a:rPr lang="en-US" i="1" dirty="0">
                <a:solidFill>
                  <a:prstClr val="black">
                    <a:lumMod val="75000"/>
                    <a:lumOff val="25000"/>
                  </a:prstClr>
                </a:solidFill>
              </a:rPr>
              <a:t>Clients are called to remind them to attend on the 1</a:t>
            </a:r>
            <a:r>
              <a:rPr lang="en-US" i="1" baseline="30000" dirty="0">
                <a:solidFill>
                  <a:prstClr val="black">
                    <a:lumMod val="75000"/>
                    <a:lumOff val="25000"/>
                  </a:prstClr>
                </a:solidFill>
              </a:rPr>
              <a:t>st</a:t>
            </a:r>
            <a:r>
              <a:rPr lang="en-US" i="1" dirty="0">
                <a:solidFill>
                  <a:prstClr val="black">
                    <a:lumMod val="75000"/>
                    <a:lumOff val="25000"/>
                  </a:prstClr>
                </a:solidFill>
              </a:rPr>
              <a:t> Thursday</a:t>
            </a:r>
          </a:p>
          <a:p>
            <a:pPr lvl="1">
              <a:buClr>
                <a:srgbClr val="90C226"/>
              </a:buClr>
              <a:buFont typeface="Courier New" panose="02070309020205020404" pitchFamily="49" charset="0"/>
              <a:buChar char="o"/>
            </a:pPr>
            <a:r>
              <a:rPr lang="en-US" i="1" dirty="0">
                <a:solidFill>
                  <a:prstClr val="black">
                    <a:lumMod val="75000"/>
                    <a:lumOff val="25000"/>
                  </a:prstClr>
                </a:solidFill>
              </a:rPr>
              <a:t>The meal count is estimated and given to the Restaurant </a:t>
            </a:r>
          </a:p>
          <a:p>
            <a:pPr lvl="1">
              <a:buClr>
                <a:srgbClr val="90C226"/>
              </a:buClr>
              <a:buFont typeface="Courier New" panose="02070309020205020404" pitchFamily="49" charset="0"/>
              <a:buChar char="o"/>
            </a:pPr>
            <a:r>
              <a:rPr lang="en-US" i="1" dirty="0">
                <a:solidFill>
                  <a:prstClr val="black">
                    <a:lumMod val="75000"/>
                    <a:lumOff val="25000"/>
                  </a:prstClr>
                </a:solidFill>
              </a:rPr>
              <a:t>When clients come in, they sign-in, and then they sit down at a table that has a variety of information for them. (Locked box is there for contributions)  Volunteers help serve the meal and clean up.</a:t>
            </a:r>
          </a:p>
          <a:p>
            <a:pPr lvl="1">
              <a:buClr>
                <a:srgbClr val="90C226"/>
              </a:buClr>
              <a:buFont typeface="Courier New" panose="02070309020205020404" pitchFamily="49" charset="0"/>
              <a:buChar char="o"/>
            </a:pPr>
            <a:r>
              <a:rPr lang="en-US" i="1" dirty="0">
                <a:solidFill>
                  <a:prstClr val="black">
                    <a:lumMod val="75000"/>
                    <a:lumOff val="25000"/>
                  </a:prstClr>
                </a:solidFill>
              </a:rPr>
              <a:t>Client contributions are counted by volunteers and deposited by Aging Matters staff that day</a:t>
            </a:r>
          </a:p>
          <a:p>
            <a:pPr marL="0" indent="0">
              <a:buNone/>
            </a:pPr>
            <a:endParaRPr lang="en-US" sz="2200" dirty="0"/>
          </a:p>
          <a:p>
            <a:endParaRPr lang="en-US" sz="22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1314" y="739740"/>
            <a:ext cx="4119723" cy="5492964"/>
          </a:xfrm>
          <a:prstGeom prst="rect">
            <a:avLst/>
          </a:prstGeom>
        </p:spPr>
      </p:pic>
    </p:spTree>
    <p:extLst>
      <p:ext uri="{BB962C8B-B14F-4D97-AF65-F5344CB8AC3E}">
        <p14:creationId xmlns:p14="http://schemas.microsoft.com/office/powerpoint/2010/main" val="83676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94" y="79248"/>
            <a:ext cx="8596668" cy="1320800"/>
          </a:xfrm>
        </p:spPr>
        <p:txBody>
          <a:bodyPr/>
          <a:lstStyle/>
          <a:p>
            <a:pPr algn="ctr"/>
            <a:r>
              <a:rPr lang="en-US" dirty="0"/>
              <a:t>Piedmont Meal Voucher Program</a:t>
            </a:r>
          </a:p>
        </p:txBody>
      </p:sp>
      <p:sp>
        <p:nvSpPr>
          <p:cNvPr id="3" name="Content Placeholder 2"/>
          <p:cNvSpPr>
            <a:spLocks noGrp="1"/>
          </p:cNvSpPr>
          <p:nvPr>
            <p:ph idx="1"/>
          </p:nvPr>
        </p:nvSpPr>
        <p:spPr>
          <a:xfrm>
            <a:off x="0" y="739648"/>
            <a:ext cx="8887968" cy="5944616"/>
          </a:xfrm>
        </p:spPr>
        <p:txBody>
          <a:bodyPr>
            <a:normAutofit fontScale="85000" lnSpcReduction="20000"/>
          </a:bodyPr>
          <a:lstStyle/>
          <a:p>
            <a:r>
              <a:rPr lang="en-US" sz="2400" dirty="0"/>
              <a:t>Planning Process  </a:t>
            </a:r>
          </a:p>
          <a:p>
            <a:pPr lvl="1">
              <a:buFont typeface="Wingdings" panose="05000000000000000000" pitchFamily="2" charset="2"/>
              <a:buChar char="ü"/>
            </a:pPr>
            <a:r>
              <a:rPr lang="en-US" sz="1800" dirty="0"/>
              <a:t>A planning team was established</a:t>
            </a:r>
          </a:p>
          <a:p>
            <a:pPr lvl="1">
              <a:buFont typeface="Wingdings" panose="05000000000000000000" pitchFamily="2" charset="2"/>
              <a:buChar char="ü"/>
            </a:pPr>
            <a:r>
              <a:rPr lang="en-US" sz="1800" dirty="0"/>
              <a:t>There were 2 strategy sessions held</a:t>
            </a:r>
          </a:p>
          <a:p>
            <a:pPr lvl="1">
              <a:buFont typeface="Wingdings" panose="05000000000000000000" pitchFamily="2" charset="2"/>
              <a:buChar char="ü"/>
            </a:pPr>
            <a:r>
              <a:rPr lang="en-US" sz="1800" dirty="0"/>
              <a:t>An environmental scan was conducted</a:t>
            </a:r>
          </a:p>
          <a:p>
            <a:pPr lvl="1">
              <a:buFont typeface="Wingdings" panose="05000000000000000000" pitchFamily="2" charset="2"/>
              <a:buChar char="ü"/>
            </a:pPr>
            <a:r>
              <a:rPr lang="en-US" sz="1800" dirty="0"/>
              <a:t>A waiver was submitted to the State for approval</a:t>
            </a:r>
          </a:p>
          <a:p>
            <a:pPr lvl="1">
              <a:buFont typeface="Wingdings" panose="05000000000000000000" pitchFamily="2" charset="2"/>
              <a:buChar char="ü"/>
            </a:pPr>
            <a:r>
              <a:rPr lang="en-US" sz="1800" dirty="0"/>
              <a:t>Created the Voucher process and training given </a:t>
            </a:r>
            <a:r>
              <a:rPr lang="en-US" sz="1400" i="1" dirty="0"/>
              <a:t>(Wayne Co. Journal Banner)</a:t>
            </a:r>
          </a:p>
          <a:p>
            <a:pPr lvl="1">
              <a:buFont typeface="Wingdings" panose="05000000000000000000" pitchFamily="2" charset="2"/>
              <a:buChar char="ü"/>
            </a:pPr>
            <a:r>
              <a:rPr lang="en-US" sz="1800" dirty="0"/>
              <a:t>Menu process was established and training given</a:t>
            </a:r>
          </a:p>
          <a:p>
            <a:pPr lvl="1">
              <a:buFont typeface="Wingdings" panose="05000000000000000000" pitchFamily="2" charset="2"/>
              <a:buChar char="ü"/>
            </a:pPr>
            <a:r>
              <a:rPr lang="en-US" sz="1800" dirty="0"/>
              <a:t>Contract was signed with meal provider (Town &amp; Country)</a:t>
            </a:r>
          </a:p>
          <a:p>
            <a:pPr lvl="1">
              <a:buFont typeface="Wingdings" panose="05000000000000000000" pitchFamily="2" charset="2"/>
              <a:buChar char="ü"/>
            </a:pPr>
            <a:r>
              <a:rPr lang="en-US" sz="1800" dirty="0"/>
              <a:t>Launched pilot program and will monitor on-site by November 2023</a:t>
            </a:r>
          </a:p>
          <a:p>
            <a:pPr lvl="1">
              <a:buFont typeface="Wingdings" panose="05000000000000000000" pitchFamily="2" charset="2"/>
              <a:buChar char="ü"/>
            </a:pPr>
            <a:endParaRPr lang="en-US" sz="1800" dirty="0"/>
          </a:p>
          <a:p>
            <a:pPr marL="457200" lvl="1" indent="0" algn="ctr">
              <a:buClr>
                <a:srgbClr val="90C226"/>
              </a:buClr>
              <a:buNone/>
            </a:pPr>
            <a:r>
              <a:rPr lang="en-US" sz="2200" b="1" u="sng" dirty="0">
                <a:solidFill>
                  <a:prstClr val="black">
                    <a:lumMod val="75000"/>
                    <a:lumOff val="25000"/>
                  </a:prstClr>
                </a:solidFill>
              </a:rPr>
              <a:t>Basic Operation:</a:t>
            </a:r>
          </a:p>
          <a:p>
            <a:pPr lvl="1">
              <a:buClr>
                <a:srgbClr val="90C226"/>
              </a:buClr>
              <a:buFont typeface="Courier New" panose="02070309020205020404" pitchFamily="49" charset="0"/>
              <a:buChar char="o"/>
            </a:pPr>
            <a:r>
              <a:rPr lang="en-US" i="1" dirty="0">
                <a:solidFill>
                  <a:prstClr val="black">
                    <a:lumMod val="75000"/>
                    <a:lumOff val="25000"/>
                  </a:prstClr>
                </a:solidFill>
              </a:rPr>
              <a:t>Client registers at the Journal Banner office where they are given the opportunity to contribute for the meals and an envelope of 5 vouchers is given to them with their names written on them.  The menu/calendar and other beneficial information is in the envelope along with the vouchers.</a:t>
            </a:r>
          </a:p>
          <a:p>
            <a:pPr lvl="1">
              <a:buClr>
                <a:srgbClr val="90C226"/>
              </a:buClr>
              <a:buFont typeface="Courier New" panose="02070309020205020404" pitchFamily="49" charset="0"/>
              <a:buChar char="o"/>
            </a:pPr>
            <a:r>
              <a:rPr lang="en-US" i="1" dirty="0">
                <a:solidFill>
                  <a:prstClr val="black">
                    <a:lumMod val="75000"/>
                    <a:lumOff val="25000"/>
                  </a:prstClr>
                </a:solidFill>
              </a:rPr>
              <a:t>The Journal Banner makes the deposits of contributions placed in the locked box and sends the documentation to Aging Matters.</a:t>
            </a:r>
          </a:p>
          <a:p>
            <a:pPr lvl="1">
              <a:buClr>
                <a:srgbClr val="90C226"/>
              </a:buClr>
              <a:buFont typeface="Courier New" panose="02070309020205020404" pitchFamily="49" charset="0"/>
              <a:buChar char="o"/>
            </a:pPr>
            <a:r>
              <a:rPr lang="en-US" i="1" dirty="0">
                <a:solidFill>
                  <a:prstClr val="black">
                    <a:lumMod val="75000"/>
                    <a:lumOff val="25000"/>
                  </a:prstClr>
                </a:solidFill>
              </a:rPr>
              <a:t>Clients take the vouchers to Town &amp; Country to receive the approved Program meal.  They must sign and date the voucher at the time they receive their meal. </a:t>
            </a:r>
          </a:p>
          <a:p>
            <a:pPr lvl="1">
              <a:buClr>
                <a:srgbClr val="90C226"/>
              </a:buClr>
              <a:buFont typeface="Courier New" panose="02070309020205020404" pitchFamily="49" charset="0"/>
              <a:buChar char="o"/>
            </a:pPr>
            <a:r>
              <a:rPr lang="en-US" i="1" dirty="0">
                <a:solidFill>
                  <a:prstClr val="black">
                    <a:lumMod val="75000"/>
                    <a:lumOff val="25000"/>
                  </a:prstClr>
                </a:solidFill>
              </a:rPr>
              <a:t>There is a dining area for clients to gather and socialize/eat the meal that is served from 11:00-2:00 on Mondays and Wednesdays weekly.  Carry out meals are not allowed.   </a:t>
            </a:r>
          </a:p>
          <a:p>
            <a:pPr lvl="1">
              <a:buClr>
                <a:srgbClr val="90C226"/>
              </a:buClr>
              <a:buFont typeface="Courier New" panose="02070309020205020404" pitchFamily="49" charset="0"/>
              <a:buChar char="o"/>
            </a:pPr>
            <a:r>
              <a:rPr lang="en-US" i="1" dirty="0">
                <a:solidFill>
                  <a:prstClr val="black">
                    <a:lumMod val="75000"/>
                    <a:lumOff val="25000"/>
                  </a:prstClr>
                </a:solidFill>
              </a:rPr>
              <a:t>The vouchers are then sent to Aging Matters with the bill for the meals Town &amp; Country served. </a:t>
            </a:r>
          </a:p>
          <a:p>
            <a:pPr lvl="1">
              <a:buFont typeface="Wingdings" panose="05000000000000000000" pitchFamily="2" charset="2"/>
              <a:buChar char="ü"/>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5257" y="739648"/>
            <a:ext cx="4777210" cy="3316157"/>
          </a:xfrm>
          <a:prstGeom prst="rect">
            <a:avLst/>
          </a:prstGeom>
        </p:spPr>
      </p:pic>
    </p:spTree>
    <p:extLst>
      <p:ext uri="{BB962C8B-B14F-4D97-AF65-F5344CB8AC3E}">
        <p14:creationId xmlns:p14="http://schemas.microsoft.com/office/powerpoint/2010/main" val="13262617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1148</TotalTime>
  <Words>1042</Words>
  <Application>Microsoft Office PowerPoint</Application>
  <PresentationFormat>Widescreen</PresentationFormat>
  <Paragraphs>94</Paragraphs>
  <Slides>13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Courier New</vt:lpstr>
      <vt:lpstr>Times New Roman</vt:lpstr>
      <vt:lpstr>Trebuchet MS</vt:lpstr>
      <vt:lpstr>Wingdings</vt:lpstr>
      <vt:lpstr>Wingdings 3</vt:lpstr>
      <vt:lpstr>Facet</vt:lpstr>
      <vt:lpstr>Acrobat Document</vt:lpstr>
      <vt:lpstr>Going Beyond Traditional Service Models to Reach Seniors</vt:lpstr>
      <vt:lpstr>Presentation Objectives</vt:lpstr>
      <vt:lpstr>PowerPoint Presentation</vt:lpstr>
      <vt:lpstr>3 Congregate Meal Programs and  1 Home-Delivered Meal Program</vt:lpstr>
      <vt:lpstr>Community Hosted  Congregate Meal Programs</vt:lpstr>
      <vt:lpstr>Matthews Senior Meals Program</vt:lpstr>
      <vt:lpstr>Senath Senior Meals Program</vt:lpstr>
      <vt:lpstr>Senath Senior Meals Program</vt:lpstr>
      <vt:lpstr>Piedmont Meal Voucher Program</vt:lpstr>
      <vt:lpstr>Piedmont Voucher Program</vt:lpstr>
      <vt:lpstr>    Distance Dining     (Frozen)      Home-Delivered Meals Program</vt:lpstr>
      <vt:lpstr>Distance Dining  Frozen Home-Delivered Meals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Beyond Traditional Service Models to Reach Seniors</dc:title>
  <dc:creator>Tracey Tripp</dc:creator>
  <cp:lastModifiedBy>jamie schieber</cp:lastModifiedBy>
  <cp:revision>48</cp:revision>
  <cp:lastPrinted>2023-08-24T20:53:56Z</cp:lastPrinted>
  <dcterms:created xsi:type="dcterms:W3CDTF">2023-08-14T19:15:58Z</dcterms:created>
  <dcterms:modified xsi:type="dcterms:W3CDTF">2023-08-30T17:14:24Z</dcterms:modified>
</cp:coreProperties>
</file>