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451" r:id="rId2"/>
    <p:sldId id="298" r:id="rId3"/>
    <p:sldId id="292" r:id="rId4"/>
    <p:sldId id="263" r:id="rId5"/>
    <p:sldId id="264" r:id="rId6"/>
    <p:sldId id="258" r:id="rId7"/>
    <p:sldId id="261" r:id="rId8"/>
    <p:sldId id="265" r:id="rId9"/>
    <p:sldId id="266" r:id="rId10"/>
    <p:sldId id="267" r:id="rId11"/>
    <p:sldId id="269" r:id="rId12"/>
    <p:sldId id="268" r:id="rId13"/>
    <p:sldId id="270" r:id="rId14"/>
    <p:sldId id="271" r:id="rId15"/>
    <p:sldId id="272" r:id="rId16"/>
    <p:sldId id="284" r:id="rId17"/>
    <p:sldId id="453" r:id="rId18"/>
    <p:sldId id="318" r:id="rId19"/>
    <p:sldId id="273" r:id="rId20"/>
    <p:sldId id="290" r:id="rId21"/>
    <p:sldId id="275" r:id="rId22"/>
    <p:sldId id="276" r:id="rId23"/>
    <p:sldId id="277" r:id="rId24"/>
    <p:sldId id="281" r:id="rId25"/>
    <p:sldId id="282" r:id="rId26"/>
    <p:sldId id="283" r:id="rId2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TfRVeurWIwRtT9RWghb/Og7Hu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C7836-E1F1-4D5B-89B3-33D3A8FC9113}">
  <a:tblStyle styleId="{41EC7836-E1F1-4D5B-89B3-33D3A8FC91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A02B6-8243-434A-BC72-2A951730D2F4}"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D5EC5C85-C3B4-4E7C-8722-5AD0AC511611}">
      <dgm:prSet/>
      <dgm:spPr/>
      <dgm:t>
        <a:bodyPr/>
        <a:lstStyle/>
        <a:p>
          <a:r>
            <a:rPr lang="en-US" b="1" i="0"/>
            <a:t>What </a:t>
          </a:r>
          <a:r>
            <a:rPr lang="en-US" i="0"/>
            <a:t>is a Senior Levy Fund, </a:t>
          </a:r>
          <a:r>
            <a:rPr lang="en-US" b="1" i="0"/>
            <a:t>what</a:t>
          </a:r>
          <a:r>
            <a:rPr lang="en-US" i="0"/>
            <a:t> does it fund and who has one?</a:t>
          </a:r>
          <a:endParaRPr lang="en-US"/>
        </a:p>
      </dgm:t>
    </dgm:pt>
    <dgm:pt modelId="{E88E25EE-B753-4AB0-882B-498B2C41A26B}" type="parTrans" cxnId="{4BA7CE1F-F8E8-4556-99DD-244EC2C115D9}">
      <dgm:prSet/>
      <dgm:spPr/>
      <dgm:t>
        <a:bodyPr/>
        <a:lstStyle/>
        <a:p>
          <a:endParaRPr lang="en-US"/>
        </a:p>
      </dgm:t>
    </dgm:pt>
    <dgm:pt modelId="{083E52DA-1A9B-45A9-B5FB-4DB9323159AB}" type="sibTrans" cxnId="{4BA7CE1F-F8E8-4556-99DD-244EC2C115D9}">
      <dgm:prSet/>
      <dgm:spPr/>
      <dgm:t>
        <a:bodyPr/>
        <a:lstStyle/>
        <a:p>
          <a:endParaRPr lang="en-US"/>
        </a:p>
      </dgm:t>
    </dgm:pt>
    <dgm:pt modelId="{73AA064E-050F-4BE7-AD1C-8043CF4097EB}">
      <dgm:prSet/>
      <dgm:spPr/>
      <dgm:t>
        <a:bodyPr/>
        <a:lstStyle/>
        <a:p>
          <a:r>
            <a:rPr lang="en-US" b="1" i="0" dirty="0"/>
            <a:t>Why </a:t>
          </a:r>
          <a:r>
            <a:rPr lang="en-US" i="0" dirty="0"/>
            <a:t>is a Senior Levy Fund needed in your community?</a:t>
          </a:r>
          <a:r>
            <a:rPr lang="en-US" b="1" i="0" dirty="0"/>
            <a:t> </a:t>
          </a:r>
          <a:endParaRPr lang="en-US" dirty="0"/>
        </a:p>
      </dgm:t>
    </dgm:pt>
    <dgm:pt modelId="{785EEA50-26E6-48DA-8572-D65D621A3980}" type="parTrans" cxnId="{73ECC939-BC70-43EB-812E-9D024426633B}">
      <dgm:prSet/>
      <dgm:spPr/>
      <dgm:t>
        <a:bodyPr/>
        <a:lstStyle/>
        <a:p>
          <a:endParaRPr lang="en-US"/>
        </a:p>
      </dgm:t>
    </dgm:pt>
    <dgm:pt modelId="{CAA40987-0691-4002-8C8B-B5A2C7098FF1}" type="sibTrans" cxnId="{73ECC939-BC70-43EB-812E-9D024426633B}">
      <dgm:prSet/>
      <dgm:spPr/>
      <dgm:t>
        <a:bodyPr/>
        <a:lstStyle/>
        <a:p>
          <a:endParaRPr lang="en-US"/>
        </a:p>
      </dgm:t>
    </dgm:pt>
    <dgm:pt modelId="{077636F0-F7E8-494A-82B1-0126CB626942}">
      <dgm:prSet/>
      <dgm:spPr/>
      <dgm:t>
        <a:bodyPr/>
        <a:lstStyle/>
        <a:p>
          <a:r>
            <a:rPr lang="en-US" b="1" i="0" dirty="0"/>
            <a:t>How </a:t>
          </a:r>
          <a:r>
            <a:rPr lang="en-US" i="0" dirty="0"/>
            <a:t>is a local fund governed and</a:t>
          </a:r>
          <a:r>
            <a:rPr lang="en-US" b="1" i="0" dirty="0"/>
            <a:t> how </a:t>
          </a:r>
          <a:r>
            <a:rPr lang="en-US" i="0" dirty="0"/>
            <a:t>much can my county earn</a:t>
          </a:r>
          <a:r>
            <a:rPr lang="en-US" b="1" i="0" dirty="0"/>
            <a:t>? </a:t>
          </a:r>
          <a:endParaRPr lang="en-US" dirty="0"/>
        </a:p>
      </dgm:t>
    </dgm:pt>
    <dgm:pt modelId="{7ADF1591-DFF5-4E1B-AE39-6972FA2BDE3E}" type="parTrans" cxnId="{F5DF8C5A-0FA0-4E34-A168-356906732FD6}">
      <dgm:prSet/>
      <dgm:spPr/>
      <dgm:t>
        <a:bodyPr/>
        <a:lstStyle/>
        <a:p>
          <a:endParaRPr lang="en-US"/>
        </a:p>
      </dgm:t>
    </dgm:pt>
    <dgm:pt modelId="{E2CA96A4-D762-4178-BC2E-1B20D928BEE2}" type="sibTrans" cxnId="{F5DF8C5A-0FA0-4E34-A168-356906732FD6}">
      <dgm:prSet/>
      <dgm:spPr/>
      <dgm:t>
        <a:bodyPr/>
        <a:lstStyle/>
        <a:p>
          <a:endParaRPr lang="en-US"/>
        </a:p>
      </dgm:t>
    </dgm:pt>
    <dgm:pt modelId="{E035EFBD-9AC3-4E92-A336-365B168639DD}">
      <dgm:prSet/>
      <dgm:spPr/>
      <dgm:t>
        <a:bodyPr/>
        <a:lstStyle/>
        <a:p>
          <a:r>
            <a:rPr lang="en-US" b="1"/>
            <a:t>Where </a:t>
          </a:r>
          <a:r>
            <a:rPr lang="en-US"/>
            <a:t>do we start? </a:t>
          </a:r>
        </a:p>
      </dgm:t>
    </dgm:pt>
    <dgm:pt modelId="{2B98E6DF-4AA1-48E1-B358-729B18055025}" type="parTrans" cxnId="{C2B8657E-AFEF-4228-91E0-BB53C805602E}">
      <dgm:prSet/>
      <dgm:spPr/>
      <dgm:t>
        <a:bodyPr/>
        <a:lstStyle/>
        <a:p>
          <a:endParaRPr lang="en-US"/>
        </a:p>
      </dgm:t>
    </dgm:pt>
    <dgm:pt modelId="{5660C496-82A6-4E02-9D5A-975C7209BE6B}" type="sibTrans" cxnId="{C2B8657E-AFEF-4228-91E0-BB53C805602E}">
      <dgm:prSet/>
      <dgm:spPr/>
      <dgm:t>
        <a:bodyPr/>
        <a:lstStyle/>
        <a:p>
          <a:endParaRPr lang="en-US"/>
        </a:p>
      </dgm:t>
    </dgm:pt>
    <dgm:pt modelId="{C2A4B872-9073-4EB0-8269-430C26F84634}">
      <dgm:prSet/>
      <dgm:spPr/>
      <dgm:t>
        <a:bodyPr/>
        <a:lstStyle/>
        <a:p>
          <a:r>
            <a:rPr lang="en-US" b="1" i="0" dirty="0"/>
            <a:t>Who </a:t>
          </a:r>
          <a:r>
            <a:rPr lang="en-US" i="0" dirty="0"/>
            <a:t>can help?</a:t>
          </a:r>
          <a:r>
            <a:rPr lang="en-US" b="1" i="0" dirty="0"/>
            <a:t> </a:t>
          </a:r>
          <a:endParaRPr lang="en-US" dirty="0"/>
        </a:p>
      </dgm:t>
    </dgm:pt>
    <dgm:pt modelId="{CA3D251D-EC99-4044-89F9-A452B456881A}" type="parTrans" cxnId="{0155441A-8091-4C59-8F7A-64ACEDC159FE}">
      <dgm:prSet/>
      <dgm:spPr/>
      <dgm:t>
        <a:bodyPr/>
        <a:lstStyle/>
        <a:p>
          <a:endParaRPr lang="en-US"/>
        </a:p>
      </dgm:t>
    </dgm:pt>
    <dgm:pt modelId="{17A46C43-640E-42AC-80CB-A40BFA423C03}" type="sibTrans" cxnId="{0155441A-8091-4C59-8F7A-64ACEDC159FE}">
      <dgm:prSet/>
      <dgm:spPr/>
      <dgm:t>
        <a:bodyPr/>
        <a:lstStyle/>
        <a:p>
          <a:endParaRPr lang="en-US"/>
        </a:p>
      </dgm:t>
    </dgm:pt>
    <dgm:pt modelId="{3248CE2C-9C12-4D33-9BC6-3CF3C1437541}" type="pres">
      <dgm:prSet presAssocID="{23CA02B6-8243-434A-BC72-2A951730D2F4}" presName="Name0" presStyleCnt="0">
        <dgm:presLayoutVars>
          <dgm:dir/>
          <dgm:resizeHandles val="exact"/>
        </dgm:presLayoutVars>
      </dgm:prSet>
      <dgm:spPr/>
    </dgm:pt>
    <dgm:pt modelId="{3C9F09B8-DA47-41F7-9185-E5CE940EE4C2}" type="pres">
      <dgm:prSet presAssocID="{D5EC5C85-C3B4-4E7C-8722-5AD0AC511611}" presName="node" presStyleLbl="node1" presStyleIdx="0" presStyleCnt="5">
        <dgm:presLayoutVars>
          <dgm:bulletEnabled val="1"/>
        </dgm:presLayoutVars>
      </dgm:prSet>
      <dgm:spPr/>
    </dgm:pt>
    <dgm:pt modelId="{5A2EFB7B-F23D-4C17-8E0B-E7D01AFC9D63}" type="pres">
      <dgm:prSet presAssocID="{083E52DA-1A9B-45A9-B5FB-4DB9323159AB}" presName="sibTrans" presStyleLbl="sibTrans1D1" presStyleIdx="0" presStyleCnt="4"/>
      <dgm:spPr/>
    </dgm:pt>
    <dgm:pt modelId="{D114831F-6E0B-42E3-89CD-29470FE98BD8}" type="pres">
      <dgm:prSet presAssocID="{083E52DA-1A9B-45A9-B5FB-4DB9323159AB}" presName="connectorText" presStyleLbl="sibTrans1D1" presStyleIdx="0" presStyleCnt="4"/>
      <dgm:spPr/>
    </dgm:pt>
    <dgm:pt modelId="{B31A0D42-C1F6-487A-8282-17DCD60CD1FD}" type="pres">
      <dgm:prSet presAssocID="{73AA064E-050F-4BE7-AD1C-8043CF4097EB}" presName="node" presStyleLbl="node1" presStyleIdx="1" presStyleCnt="5">
        <dgm:presLayoutVars>
          <dgm:bulletEnabled val="1"/>
        </dgm:presLayoutVars>
      </dgm:prSet>
      <dgm:spPr/>
    </dgm:pt>
    <dgm:pt modelId="{AF11C0FC-8B51-4117-BE7D-E80269C37D8E}" type="pres">
      <dgm:prSet presAssocID="{CAA40987-0691-4002-8C8B-B5A2C7098FF1}" presName="sibTrans" presStyleLbl="sibTrans1D1" presStyleIdx="1" presStyleCnt="4"/>
      <dgm:spPr/>
    </dgm:pt>
    <dgm:pt modelId="{0B714695-980D-4306-9D4E-4B468E2761F8}" type="pres">
      <dgm:prSet presAssocID="{CAA40987-0691-4002-8C8B-B5A2C7098FF1}" presName="connectorText" presStyleLbl="sibTrans1D1" presStyleIdx="1" presStyleCnt="4"/>
      <dgm:spPr/>
    </dgm:pt>
    <dgm:pt modelId="{4501667D-1F7A-4589-876A-E82340BCFFF5}" type="pres">
      <dgm:prSet presAssocID="{077636F0-F7E8-494A-82B1-0126CB626942}" presName="node" presStyleLbl="node1" presStyleIdx="2" presStyleCnt="5">
        <dgm:presLayoutVars>
          <dgm:bulletEnabled val="1"/>
        </dgm:presLayoutVars>
      </dgm:prSet>
      <dgm:spPr/>
    </dgm:pt>
    <dgm:pt modelId="{F2D10E9D-6F43-40D0-98B7-0526B289507B}" type="pres">
      <dgm:prSet presAssocID="{E2CA96A4-D762-4178-BC2E-1B20D928BEE2}" presName="sibTrans" presStyleLbl="sibTrans1D1" presStyleIdx="2" presStyleCnt="4"/>
      <dgm:spPr/>
    </dgm:pt>
    <dgm:pt modelId="{A3759D6A-80A3-4C25-8B89-D760F50B63B9}" type="pres">
      <dgm:prSet presAssocID="{E2CA96A4-D762-4178-BC2E-1B20D928BEE2}" presName="connectorText" presStyleLbl="sibTrans1D1" presStyleIdx="2" presStyleCnt="4"/>
      <dgm:spPr/>
    </dgm:pt>
    <dgm:pt modelId="{E0987271-E6C1-48F0-98AA-79CAD60999E8}" type="pres">
      <dgm:prSet presAssocID="{E035EFBD-9AC3-4E92-A336-365B168639DD}" presName="node" presStyleLbl="node1" presStyleIdx="3" presStyleCnt="5">
        <dgm:presLayoutVars>
          <dgm:bulletEnabled val="1"/>
        </dgm:presLayoutVars>
      </dgm:prSet>
      <dgm:spPr/>
    </dgm:pt>
    <dgm:pt modelId="{B20FEB68-3262-4A89-A691-147B35E56998}" type="pres">
      <dgm:prSet presAssocID="{5660C496-82A6-4E02-9D5A-975C7209BE6B}" presName="sibTrans" presStyleLbl="sibTrans1D1" presStyleIdx="3" presStyleCnt="4"/>
      <dgm:spPr/>
    </dgm:pt>
    <dgm:pt modelId="{90350B9E-D573-4AC5-BD54-5E952765360F}" type="pres">
      <dgm:prSet presAssocID="{5660C496-82A6-4E02-9D5A-975C7209BE6B}" presName="connectorText" presStyleLbl="sibTrans1D1" presStyleIdx="3" presStyleCnt="4"/>
      <dgm:spPr/>
    </dgm:pt>
    <dgm:pt modelId="{903B8DEF-972C-4E14-8992-A015D53D1CAC}" type="pres">
      <dgm:prSet presAssocID="{C2A4B872-9073-4EB0-8269-430C26F84634}" presName="node" presStyleLbl="node1" presStyleIdx="4" presStyleCnt="5">
        <dgm:presLayoutVars>
          <dgm:bulletEnabled val="1"/>
        </dgm:presLayoutVars>
      </dgm:prSet>
      <dgm:spPr/>
    </dgm:pt>
  </dgm:ptLst>
  <dgm:cxnLst>
    <dgm:cxn modelId="{FC9D9707-0876-47C3-B3E5-F9A4CA2D220F}" type="presOf" srcId="{73AA064E-050F-4BE7-AD1C-8043CF4097EB}" destId="{B31A0D42-C1F6-487A-8282-17DCD60CD1FD}" srcOrd="0" destOrd="0" presId="urn:microsoft.com/office/officeart/2016/7/layout/RepeatingBendingProcessNew"/>
    <dgm:cxn modelId="{EC66DA08-98F4-4AF6-87E2-8B4EE06842D6}" type="presOf" srcId="{C2A4B872-9073-4EB0-8269-430C26F84634}" destId="{903B8DEF-972C-4E14-8992-A015D53D1CAC}" srcOrd="0" destOrd="0" presId="urn:microsoft.com/office/officeart/2016/7/layout/RepeatingBendingProcessNew"/>
    <dgm:cxn modelId="{55291E10-A35A-47F9-A285-88AABDD2B615}" type="presOf" srcId="{083E52DA-1A9B-45A9-B5FB-4DB9323159AB}" destId="{5A2EFB7B-F23D-4C17-8E0B-E7D01AFC9D63}" srcOrd="0" destOrd="0" presId="urn:microsoft.com/office/officeart/2016/7/layout/RepeatingBendingProcessNew"/>
    <dgm:cxn modelId="{0155441A-8091-4C59-8F7A-64ACEDC159FE}" srcId="{23CA02B6-8243-434A-BC72-2A951730D2F4}" destId="{C2A4B872-9073-4EB0-8269-430C26F84634}" srcOrd="4" destOrd="0" parTransId="{CA3D251D-EC99-4044-89F9-A452B456881A}" sibTransId="{17A46C43-640E-42AC-80CB-A40BFA423C03}"/>
    <dgm:cxn modelId="{4BA7CE1F-F8E8-4556-99DD-244EC2C115D9}" srcId="{23CA02B6-8243-434A-BC72-2A951730D2F4}" destId="{D5EC5C85-C3B4-4E7C-8722-5AD0AC511611}" srcOrd="0" destOrd="0" parTransId="{E88E25EE-B753-4AB0-882B-498B2C41A26B}" sibTransId="{083E52DA-1A9B-45A9-B5FB-4DB9323159AB}"/>
    <dgm:cxn modelId="{D2516624-ECFB-4D90-AF54-A0909F424FA5}" type="presOf" srcId="{D5EC5C85-C3B4-4E7C-8722-5AD0AC511611}" destId="{3C9F09B8-DA47-41F7-9185-E5CE940EE4C2}" srcOrd="0" destOrd="0" presId="urn:microsoft.com/office/officeart/2016/7/layout/RepeatingBendingProcessNew"/>
    <dgm:cxn modelId="{83A38E35-F950-4792-BC09-6B4ADF5292CD}" type="presOf" srcId="{23CA02B6-8243-434A-BC72-2A951730D2F4}" destId="{3248CE2C-9C12-4D33-9BC6-3CF3C1437541}" srcOrd="0" destOrd="0" presId="urn:microsoft.com/office/officeart/2016/7/layout/RepeatingBendingProcessNew"/>
    <dgm:cxn modelId="{73ECC939-BC70-43EB-812E-9D024426633B}" srcId="{23CA02B6-8243-434A-BC72-2A951730D2F4}" destId="{73AA064E-050F-4BE7-AD1C-8043CF4097EB}" srcOrd="1" destOrd="0" parTransId="{785EEA50-26E6-48DA-8572-D65D621A3980}" sibTransId="{CAA40987-0691-4002-8C8B-B5A2C7098FF1}"/>
    <dgm:cxn modelId="{DA8F7F67-4EC5-4311-8844-74AD40590327}" type="presOf" srcId="{5660C496-82A6-4E02-9D5A-975C7209BE6B}" destId="{90350B9E-D573-4AC5-BD54-5E952765360F}" srcOrd="1" destOrd="0" presId="urn:microsoft.com/office/officeart/2016/7/layout/RepeatingBendingProcessNew"/>
    <dgm:cxn modelId="{54BB4D4F-1B5F-4334-A52F-B12978C5124B}" type="presOf" srcId="{E2CA96A4-D762-4178-BC2E-1B20D928BEE2}" destId="{A3759D6A-80A3-4C25-8B89-D760F50B63B9}" srcOrd="1" destOrd="0" presId="urn:microsoft.com/office/officeart/2016/7/layout/RepeatingBendingProcessNew"/>
    <dgm:cxn modelId="{F5DF8C5A-0FA0-4E34-A168-356906732FD6}" srcId="{23CA02B6-8243-434A-BC72-2A951730D2F4}" destId="{077636F0-F7E8-494A-82B1-0126CB626942}" srcOrd="2" destOrd="0" parTransId="{7ADF1591-DFF5-4E1B-AE39-6972FA2BDE3E}" sibTransId="{E2CA96A4-D762-4178-BC2E-1B20D928BEE2}"/>
    <dgm:cxn modelId="{C2B8657E-AFEF-4228-91E0-BB53C805602E}" srcId="{23CA02B6-8243-434A-BC72-2A951730D2F4}" destId="{E035EFBD-9AC3-4E92-A336-365B168639DD}" srcOrd="3" destOrd="0" parTransId="{2B98E6DF-4AA1-48E1-B358-729B18055025}" sibTransId="{5660C496-82A6-4E02-9D5A-975C7209BE6B}"/>
    <dgm:cxn modelId="{EAC68F94-90A1-4D38-9763-947D6F68E0A8}" type="presOf" srcId="{E2CA96A4-D762-4178-BC2E-1B20D928BEE2}" destId="{F2D10E9D-6F43-40D0-98B7-0526B289507B}" srcOrd="0" destOrd="0" presId="urn:microsoft.com/office/officeart/2016/7/layout/RepeatingBendingProcessNew"/>
    <dgm:cxn modelId="{1AEE3599-BA91-45FA-A56A-263EB66D98D7}" type="presOf" srcId="{083E52DA-1A9B-45A9-B5FB-4DB9323159AB}" destId="{D114831F-6E0B-42E3-89CD-29470FE98BD8}" srcOrd="1" destOrd="0" presId="urn:microsoft.com/office/officeart/2016/7/layout/RepeatingBendingProcessNew"/>
    <dgm:cxn modelId="{51172DBE-FE8C-4D14-A39D-BC3E90F0C8B7}" type="presOf" srcId="{077636F0-F7E8-494A-82B1-0126CB626942}" destId="{4501667D-1F7A-4589-876A-E82340BCFFF5}" srcOrd="0" destOrd="0" presId="urn:microsoft.com/office/officeart/2016/7/layout/RepeatingBendingProcessNew"/>
    <dgm:cxn modelId="{7A9A3BC7-CBBF-4FF4-95F2-4D136A2361D6}" type="presOf" srcId="{CAA40987-0691-4002-8C8B-B5A2C7098FF1}" destId="{AF11C0FC-8B51-4117-BE7D-E80269C37D8E}" srcOrd="0" destOrd="0" presId="urn:microsoft.com/office/officeart/2016/7/layout/RepeatingBendingProcessNew"/>
    <dgm:cxn modelId="{DC5BAFE0-C9E8-4FB8-9EB7-05F3AA2C5DD9}" type="presOf" srcId="{CAA40987-0691-4002-8C8B-B5A2C7098FF1}" destId="{0B714695-980D-4306-9D4E-4B468E2761F8}" srcOrd="1" destOrd="0" presId="urn:microsoft.com/office/officeart/2016/7/layout/RepeatingBendingProcessNew"/>
    <dgm:cxn modelId="{4FE32DEA-D70C-4F61-BA07-426D77C4D47D}" type="presOf" srcId="{5660C496-82A6-4E02-9D5A-975C7209BE6B}" destId="{B20FEB68-3262-4A89-A691-147B35E56998}" srcOrd="0" destOrd="0" presId="urn:microsoft.com/office/officeart/2016/7/layout/RepeatingBendingProcessNew"/>
    <dgm:cxn modelId="{4AB673F4-F029-4942-BBD9-C3536A5C476F}" type="presOf" srcId="{E035EFBD-9AC3-4E92-A336-365B168639DD}" destId="{E0987271-E6C1-48F0-98AA-79CAD60999E8}" srcOrd="0" destOrd="0" presId="urn:microsoft.com/office/officeart/2016/7/layout/RepeatingBendingProcessNew"/>
    <dgm:cxn modelId="{F50C84C9-F411-41AD-80C7-6267780096CF}" type="presParOf" srcId="{3248CE2C-9C12-4D33-9BC6-3CF3C1437541}" destId="{3C9F09B8-DA47-41F7-9185-E5CE940EE4C2}" srcOrd="0" destOrd="0" presId="urn:microsoft.com/office/officeart/2016/7/layout/RepeatingBendingProcessNew"/>
    <dgm:cxn modelId="{AD500749-18D9-41BF-87DD-184CE25827DB}" type="presParOf" srcId="{3248CE2C-9C12-4D33-9BC6-3CF3C1437541}" destId="{5A2EFB7B-F23D-4C17-8E0B-E7D01AFC9D63}" srcOrd="1" destOrd="0" presId="urn:microsoft.com/office/officeart/2016/7/layout/RepeatingBendingProcessNew"/>
    <dgm:cxn modelId="{FE41325A-CCD1-4EF5-94B7-D5EB7227A312}" type="presParOf" srcId="{5A2EFB7B-F23D-4C17-8E0B-E7D01AFC9D63}" destId="{D114831F-6E0B-42E3-89CD-29470FE98BD8}" srcOrd="0" destOrd="0" presId="urn:microsoft.com/office/officeart/2016/7/layout/RepeatingBendingProcessNew"/>
    <dgm:cxn modelId="{A2B30555-8FF7-473B-B19F-3E8FD8932249}" type="presParOf" srcId="{3248CE2C-9C12-4D33-9BC6-3CF3C1437541}" destId="{B31A0D42-C1F6-487A-8282-17DCD60CD1FD}" srcOrd="2" destOrd="0" presId="urn:microsoft.com/office/officeart/2016/7/layout/RepeatingBendingProcessNew"/>
    <dgm:cxn modelId="{6C5F5158-96D5-4384-B651-1BBBC13C94FF}" type="presParOf" srcId="{3248CE2C-9C12-4D33-9BC6-3CF3C1437541}" destId="{AF11C0FC-8B51-4117-BE7D-E80269C37D8E}" srcOrd="3" destOrd="0" presId="urn:microsoft.com/office/officeart/2016/7/layout/RepeatingBendingProcessNew"/>
    <dgm:cxn modelId="{1C2414CF-528C-4F15-A5E5-B708DA98EA63}" type="presParOf" srcId="{AF11C0FC-8B51-4117-BE7D-E80269C37D8E}" destId="{0B714695-980D-4306-9D4E-4B468E2761F8}" srcOrd="0" destOrd="0" presId="urn:microsoft.com/office/officeart/2016/7/layout/RepeatingBendingProcessNew"/>
    <dgm:cxn modelId="{C7E5226C-5204-42F1-93D3-83E22334E309}" type="presParOf" srcId="{3248CE2C-9C12-4D33-9BC6-3CF3C1437541}" destId="{4501667D-1F7A-4589-876A-E82340BCFFF5}" srcOrd="4" destOrd="0" presId="urn:microsoft.com/office/officeart/2016/7/layout/RepeatingBendingProcessNew"/>
    <dgm:cxn modelId="{5216B858-F485-4BAA-AC1B-1E80CB25F51F}" type="presParOf" srcId="{3248CE2C-9C12-4D33-9BC6-3CF3C1437541}" destId="{F2D10E9D-6F43-40D0-98B7-0526B289507B}" srcOrd="5" destOrd="0" presId="urn:microsoft.com/office/officeart/2016/7/layout/RepeatingBendingProcessNew"/>
    <dgm:cxn modelId="{EA92A5E5-316C-41E1-9713-D050CC5B4D01}" type="presParOf" srcId="{F2D10E9D-6F43-40D0-98B7-0526B289507B}" destId="{A3759D6A-80A3-4C25-8B89-D760F50B63B9}" srcOrd="0" destOrd="0" presId="urn:microsoft.com/office/officeart/2016/7/layout/RepeatingBendingProcessNew"/>
    <dgm:cxn modelId="{CD44742B-38C4-40AF-9BCA-7999463346B7}" type="presParOf" srcId="{3248CE2C-9C12-4D33-9BC6-3CF3C1437541}" destId="{E0987271-E6C1-48F0-98AA-79CAD60999E8}" srcOrd="6" destOrd="0" presId="urn:microsoft.com/office/officeart/2016/7/layout/RepeatingBendingProcessNew"/>
    <dgm:cxn modelId="{62A00176-2FF2-459A-BF92-66BEA3B53077}" type="presParOf" srcId="{3248CE2C-9C12-4D33-9BC6-3CF3C1437541}" destId="{B20FEB68-3262-4A89-A691-147B35E56998}" srcOrd="7" destOrd="0" presId="urn:microsoft.com/office/officeart/2016/7/layout/RepeatingBendingProcessNew"/>
    <dgm:cxn modelId="{1A5FBA70-D340-4284-8830-10E49E90E140}" type="presParOf" srcId="{B20FEB68-3262-4A89-A691-147B35E56998}" destId="{90350B9E-D573-4AC5-BD54-5E952765360F}" srcOrd="0" destOrd="0" presId="urn:microsoft.com/office/officeart/2016/7/layout/RepeatingBendingProcessNew"/>
    <dgm:cxn modelId="{F432976F-4B4C-417F-A2E4-B39F1EC3FE50}" type="presParOf" srcId="{3248CE2C-9C12-4D33-9BC6-3CF3C1437541}" destId="{903B8DEF-972C-4E14-8992-A015D53D1CA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EFB7B-F23D-4C17-8E0B-E7D01AFC9D63}">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3C9F09B8-DA47-41F7-9185-E5CE940EE4C2}">
      <dsp:nvSpPr>
        <dsp:cNvPr id="0" name=""/>
        <dsp:cNvSpPr/>
      </dsp:nvSpPr>
      <dsp:spPr>
        <a:xfrm>
          <a:off x="487732" y="2994"/>
          <a:ext cx="2757264" cy="16543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a:t>What </a:t>
          </a:r>
          <a:r>
            <a:rPr lang="en-US" sz="2300" i="0" kern="1200"/>
            <a:t>is a Senior Levy Fund, </a:t>
          </a:r>
          <a:r>
            <a:rPr lang="en-US" sz="2300" b="1" i="0" kern="1200"/>
            <a:t>what</a:t>
          </a:r>
          <a:r>
            <a:rPr lang="en-US" sz="2300" i="0" kern="1200"/>
            <a:t> does it fund and who has one?</a:t>
          </a:r>
          <a:endParaRPr lang="en-US" sz="2300" kern="1200"/>
        </a:p>
      </dsp:txBody>
      <dsp:txXfrm>
        <a:off x="487732" y="2994"/>
        <a:ext cx="2757264" cy="1654358"/>
      </dsp:txXfrm>
    </dsp:sp>
    <dsp:sp modelId="{AF11C0FC-8B51-4117-BE7D-E80269C37D8E}">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9525" cap="flat" cmpd="sng" algn="ctr">
          <a:solidFill>
            <a:schemeClr val="accent5">
              <a:hueOff val="-2252848"/>
              <a:satOff val="-5806"/>
              <a:lumOff val="-392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B31A0D42-C1F6-487A-8282-17DCD60CD1FD}">
      <dsp:nvSpPr>
        <dsp:cNvPr id="0" name=""/>
        <dsp:cNvSpPr/>
      </dsp:nvSpPr>
      <dsp:spPr>
        <a:xfrm>
          <a:off x="3879167" y="2994"/>
          <a:ext cx="2757264" cy="1654358"/>
        </a:xfrm>
        <a:prstGeom prst="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Why </a:t>
          </a:r>
          <a:r>
            <a:rPr lang="en-US" sz="2300" i="0" kern="1200" dirty="0"/>
            <a:t>is a Senior Levy Fund needed in your community?</a:t>
          </a:r>
          <a:r>
            <a:rPr lang="en-US" sz="2300" b="1" i="0" kern="1200" dirty="0"/>
            <a:t> </a:t>
          </a:r>
          <a:endParaRPr lang="en-US" sz="2300" kern="1200" dirty="0"/>
        </a:p>
      </dsp:txBody>
      <dsp:txXfrm>
        <a:off x="3879167" y="2994"/>
        <a:ext cx="2757264" cy="1654358"/>
      </dsp:txXfrm>
    </dsp:sp>
    <dsp:sp modelId="{F2D10E9D-6F43-40D0-98B7-0526B289507B}">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9525" cap="flat" cmpd="sng" algn="ctr">
          <a:solidFill>
            <a:schemeClr val="accent5">
              <a:hueOff val="-4505695"/>
              <a:satOff val="-11613"/>
              <a:lumOff val="-78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4501667D-1F7A-4589-876A-E82340BCFFF5}">
      <dsp:nvSpPr>
        <dsp:cNvPr id="0" name=""/>
        <dsp:cNvSpPr/>
      </dsp:nvSpPr>
      <dsp:spPr>
        <a:xfrm>
          <a:off x="7270602" y="2994"/>
          <a:ext cx="2757264" cy="1654358"/>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How </a:t>
          </a:r>
          <a:r>
            <a:rPr lang="en-US" sz="2300" i="0" kern="1200" dirty="0"/>
            <a:t>is a local fund governed and</a:t>
          </a:r>
          <a:r>
            <a:rPr lang="en-US" sz="2300" b="1" i="0" kern="1200" dirty="0"/>
            <a:t> how </a:t>
          </a:r>
          <a:r>
            <a:rPr lang="en-US" sz="2300" i="0" kern="1200" dirty="0"/>
            <a:t>much can my county earn</a:t>
          </a:r>
          <a:r>
            <a:rPr lang="en-US" sz="2300" b="1" i="0" kern="1200" dirty="0"/>
            <a:t>? </a:t>
          </a:r>
          <a:endParaRPr lang="en-US" sz="2300" kern="1200" dirty="0"/>
        </a:p>
      </dsp:txBody>
      <dsp:txXfrm>
        <a:off x="7270602" y="2994"/>
        <a:ext cx="2757264" cy="1654358"/>
      </dsp:txXfrm>
    </dsp:sp>
    <dsp:sp modelId="{B20FEB68-3262-4A89-A691-147B35E56998}">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9525" cap="flat" cmpd="sng" algn="ctr">
          <a:solidFill>
            <a:schemeClr val="accent5">
              <a:hueOff val="-6758543"/>
              <a:satOff val="-17419"/>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E0987271-E6C1-48F0-98AA-79CAD60999E8}">
      <dsp:nvSpPr>
        <dsp:cNvPr id="0" name=""/>
        <dsp:cNvSpPr/>
      </dsp:nvSpPr>
      <dsp:spPr>
        <a:xfrm>
          <a:off x="487732" y="2291523"/>
          <a:ext cx="2757264" cy="1654358"/>
        </a:xfrm>
        <a:prstGeom prst="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kern="1200"/>
            <a:t>Where </a:t>
          </a:r>
          <a:r>
            <a:rPr lang="en-US" sz="2300" kern="1200"/>
            <a:t>do we start? </a:t>
          </a:r>
        </a:p>
      </dsp:txBody>
      <dsp:txXfrm>
        <a:off x="487732" y="2291523"/>
        <a:ext cx="2757264" cy="1654358"/>
      </dsp:txXfrm>
    </dsp:sp>
    <dsp:sp modelId="{903B8DEF-972C-4E14-8992-A015D53D1CAC}">
      <dsp:nvSpPr>
        <dsp:cNvPr id="0" name=""/>
        <dsp:cNvSpPr/>
      </dsp:nvSpPr>
      <dsp:spPr>
        <a:xfrm>
          <a:off x="3879167" y="2291523"/>
          <a:ext cx="2757264" cy="1654358"/>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022350">
            <a:lnSpc>
              <a:spcPct val="90000"/>
            </a:lnSpc>
            <a:spcBef>
              <a:spcPct val="0"/>
            </a:spcBef>
            <a:spcAft>
              <a:spcPct val="35000"/>
            </a:spcAft>
            <a:buNone/>
          </a:pPr>
          <a:r>
            <a:rPr lang="en-US" sz="2300" b="1" i="0" kern="1200" dirty="0"/>
            <a:t>Who </a:t>
          </a:r>
          <a:r>
            <a:rPr lang="en-US" sz="2300" i="0" kern="1200" dirty="0"/>
            <a:t>can help?</a:t>
          </a:r>
          <a:r>
            <a:rPr lang="en-US" sz="2300" b="1" i="0" kern="1200" dirty="0"/>
            <a:t> </a:t>
          </a:r>
          <a:endParaRPr lang="en-US" sz="2300" kern="1200" dirty="0"/>
        </a:p>
      </dsp:txBody>
      <dsp:txXfrm>
        <a:off x="3879167" y="2291523"/>
        <a:ext cx="2757264" cy="165435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beckyf@tri-countymhs.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165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196" name="Google Shape;1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10" name="Google Shape;21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a:t>
            </a:r>
            <a:endParaRPr dirty="0"/>
          </a:p>
        </p:txBody>
      </p:sp>
      <p:sp>
        <p:nvSpPr>
          <p:cNvPr id="216" name="Google Shape;21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2" name="Google Shape;22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Studies - Laura Here is an example of how that breaks down for St Louis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63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pPr>
            <a:r>
              <a:rPr lang="en-US" dirty="0"/>
              <a:t>VICKI</a:t>
            </a:r>
          </a:p>
          <a:p>
            <a:pPr eaLnBrk="1" hangingPunct="1">
              <a:spcBef>
                <a:spcPct val="0"/>
              </a:spcBef>
            </a:pPr>
            <a:r>
              <a:rPr lang="en-US" dirty="0"/>
              <a:t>Breaktime Club is designed to provide a safe, enriching and enjoyable environment for older adults with some physical or mental limitations.</a:t>
            </a:r>
            <a:br>
              <a:rPr lang="en-US" dirty="0"/>
            </a:br>
            <a:r>
              <a:rPr lang="en-US" dirty="0"/>
              <a:t>It also provides an opportunity for caregivers to relax or take care of personal business, knowing their loved one is in a stimulating program with a professional caring staff. There are two locations, one in Gladstone and one starting up in Liberty.</a:t>
            </a:r>
          </a:p>
          <a:p>
            <a:pPr eaLnBrk="1" hangingPunct="1">
              <a:spcBef>
                <a:spcPct val="0"/>
              </a:spcBef>
            </a:pPr>
            <a:endParaRPr lang="en-US" dirty="0"/>
          </a:p>
          <a:p>
            <a:pPr eaLnBrk="1" hangingPunct="1">
              <a:spcBef>
                <a:spcPct val="0"/>
              </a:spcBef>
            </a:pPr>
            <a:r>
              <a:rPr lang="en-US" dirty="0"/>
              <a:t>Together we Care  offers a monthly newsletter and quarterly support meetings for those who care for family or friends. Coordinated by Tri County Mental Health and NSC.</a:t>
            </a:r>
          </a:p>
          <a:p>
            <a:pPr eaLnBrk="1" hangingPunct="1">
              <a:spcBef>
                <a:spcPct val="0"/>
              </a:spcBef>
            </a:pPr>
            <a:endParaRPr lang="en-US" altLang="en-US" dirty="0"/>
          </a:p>
          <a:p>
            <a:r>
              <a:rPr lang="en-US" b="1" dirty="0"/>
              <a:t>Debbie</a:t>
            </a:r>
          </a:p>
          <a:p>
            <a:endParaRPr lang="en-US" b="1" dirty="0"/>
          </a:p>
          <a:p>
            <a:r>
              <a:rPr lang="en-US" b="1" dirty="0"/>
              <a:t>Breaktime Club is available at Parkville Living Center located at the Parkville Presbyterian Church. Northland Shepherd Center will start a Breaktime Club at Platte Woods Methodist Church in mid April. </a:t>
            </a:r>
          </a:p>
          <a:p>
            <a:endParaRPr lang="en-US" b="1" dirty="0"/>
          </a:p>
          <a:p>
            <a:r>
              <a:rPr lang="en-US" b="1" dirty="0"/>
              <a:t>Northland Grandfamilies Monthly Support Groups</a:t>
            </a:r>
          </a:p>
          <a:p>
            <a:r>
              <a:rPr lang="en-US" b="1" dirty="0"/>
              <a:t>Monthly support groups will be an opportunity to gather with others who are currently in a kinship role, caring for a younger family member in some capacity. </a:t>
            </a:r>
            <a:r>
              <a:rPr lang="en-US" altLang="en-US" b="1" dirty="0"/>
              <a:t>Topics could include legal concerns, financial burdens and emotional or physical stress. </a:t>
            </a:r>
          </a:p>
          <a:p>
            <a:r>
              <a:rPr lang="en-US" altLang="en-US" b="1" dirty="0"/>
              <a:t> </a:t>
            </a:r>
          </a:p>
          <a:p>
            <a:r>
              <a:rPr lang="en-US" b="1" dirty="0"/>
              <a:t> We will feature a variety of speakers in order to provide community resources, coping tips, and guidance on planning for the future. A conference is provided every Fall as well.</a:t>
            </a:r>
          </a:p>
          <a:p>
            <a:pPr eaLnBrk="1" hangingPunct="1">
              <a:spcBef>
                <a:spcPct val="0"/>
              </a:spcBef>
            </a:pPr>
            <a:endParaRPr lang="en-US" altLang="en-US" b="1" dirty="0"/>
          </a:p>
          <a:p>
            <a:r>
              <a:rPr lang="en-US" altLang="en-US" b="1" dirty="0"/>
              <a:t>To learn more about the Northland Grandfamilies Program call Becky for further details at 816-468-0400 ext 330 or </a:t>
            </a:r>
            <a:r>
              <a:rPr lang="en-US" altLang="en-US" b="1" dirty="0">
                <a:hlinkClick r:id="rId3"/>
              </a:rPr>
              <a:t>beckyf@tri-countymhs.org</a:t>
            </a:r>
            <a:r>
              <a:rPr lang="en-US" altLang="en-US" b="1" dirty="0"/>
              <a:t>. </a:t>
            </a:r>
          </a:p>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968" indent="-288065">
              <a:spcBef>
                <a:spcPct val="30000"/>
              </a:spcBef>
              <a:defRPr sz="1200">
                <a:solidFill>
                  <a:schemeClr val="tx1"/>
                </a:solidFill>
                <a:latin typeface="Calibri" panose="020F0502020204030204" pitchFamily="34" charset="0"/>
              </a:defRPr>
            </a:lvl2pPr>
            <a:lvl3pPr marL="1152258" indent="-230452">
              <a:spcBef>
                <a:spcPct val="30000"/>
              </a:spcBef>
              <a:defRPr sz="1200">
                <a:solidFill>
                  <a:schemeClr val="tx1"/>
                </a:solidFill>
                <a:latin typeface="Calibri" panose="020F0502020204030204" pitchFamily="34" charset="0"/>
              </a:defRPr>
            </a:lvl3pPr>
            <a:lvl4pPr marL="1613162" indent="-230452">
              <a:spcBef>
                <a:spcPct val="30000"/>
              </a:spcBef>
              <a:defRPr sz="1200">
                <a:solidFill>
                  <a:schemeClr val="tx1"/>
                </a:solidFill>
                <a:latin typeface="Calibri" panose="020F0502020204030204" pitchFamily="34" charset="0"/>
              </a:defRPr>
            </a:lvl4pPr>
            <a:lvl5pPr marL="2074065" indent="-230452">
              <a:spcBef>
                <a:spcPct val="30000"/>
              </a:spcBef>
              <a:defRPr sz="1200">
                <a:solidFill>
                  <a:schemeClr val="tx1"/>
                </a:solidFill>
                <a:latin typeface="Calibri" panose="020F0502020204030204" pitchFamily="34" charset="0"/>
              </a:defRPr>
            </a:lvl5pPr>
            <a:lvl6pPr marL="2534968" indent="-230452" eaLnBrk="0" fontAlgn="base" hangingPunct="0">
              <a:spcBef>
                <a:spcPct val="30000"/>
              </a:spcBef>
              <a:spcAft>
                <a:spcPct val="0"/>
              </a:spcAft>
              <a:defRPr sz="1200">
                <a:solidFill>
                  <a:schemeClr val="tx1"/>
                </a:solidFill>
                <a:latin typeface="Calibri" panose="020F0502020204030204" pitchFamily="34" charset="0"/>
              </a:defRPr>
            </a:lvl6pPr>
            <a:lvl7pPr marL="2995872" indent="-230452" eaLnBrk="0" fontAlgn="base" hangingPunct="0">
              <a:spcBef>
                <a:spcPct val="30000"/>
              </a:spcBef>
              <a:spcAft>
                <a:spcPct val="0"/>
              </a:spcAft>
              <a:defRPr sz="1200">
                <a:solidFill>
                  <a:schemeClr val="tx1"/>
                </a:solidFill>
                <a:latin typeface="Calibri" panose="020F0502020204030204" pitchFamily="34" charset="0"/>
              </a:defRPr>
            </a:lvl7pPr>
            <a:lvl8pPr marL="3456775" indent="-230452" eaLnBrk="0" fontAlgn="base" hangingPunct="0">
              <a:spcBef>
                <a:spcPct val="30000"/>
              </a:spcBef>
              <a:spcAft>
                <a:spcPct val="0"/>
              </a:spcAft>
              <a:defRPr sz="1200">
                <a:solidFill>
                  <a:schemeClr val="tx1"/>
                </a:solidFill>
                <a:latin typeface="Calibri" panose="020F0502020204030204" pitchFamily="34" charset="0"/>
              </a:defRPr>
            </a:lvl8pPr>
            <a:lvl9pPr marL="3917678" indent="-2304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20B744-B274-4FF8-8148-92DD658687E8}"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VICKI – Just Read Slide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968" indent="-288065">
              <a:spcBef>
                <a:spcPct val="30000"/>
              </a:spcBef>
              <a:defRPr sz="1200">
                <a:solidFill>
                  <a:schemeClr val="tx1"/>
                </a:solidFill>
                <a:latin typeface="Calibri" panose="020F0502020204030204" pitchFamily="34" charset="0"/>
              </a:defRPr>
            </a:lvl2pPr>
            <a:lvl3pPr marL="1152258" indent="-230452">
              <a:spcBef>
                <a:spcPct val="30000"/>
              </a:spcBef>
              <a:defRPr sz="1200">
                <a:solidFill>
                  <a:schemeClr val="tx1"/>
                </a:solidFill>
                <a:latin typeface="Calibri" panose="020F0502020204030204" pitchFamily="34" charset="0"/>
              </a:defRPr>
            </a:lvl3pPr>
            <a:lvl4pPr marL="1613162" indent="-230452">
              <a:spcBef>
                <a:spcPct val="30000"/>
              </a:spcBef>
              <a:defRPr sz="1200">
                <a:solidFill>
                  <a:schemeClr val="tx1"/>
                </a:solidFill>
                <a:latin typeface="Calibri" panose="020F0502020204030204" pitchFamily="34" charset="0"/>
              </a:defRPr>
            </a:lvl4pPr>
            <a:lvl5pPr marL="2074065" indent="-230452">
              <a:spcBef>
                <a:spcPct val="30000"/>
              </a:spcBef>
              <a:defRPr sz="1200">
                <a:solidFill>
                  <a:schemeClr val="tx1"/>
                </a:solidFill>
                <a:latin typeface="Calibri" panose="020F0502020204030204" pitchFamily="34" charset="0"/>
              </a:defRPr>
            </a:lvl5pPr>
            <a:lvl6pPr marL="2534968" indent="-230452" eaLnBrk="0" fontAlgn="base" hangingPunct="0">
              <a:spcBef>
                <a:spcPct val="30000"/>
              </a:spcBef>
              <a:spcAft>
                <a:spcPct val="0"/>
              </a:spcAft>
              <a:defRPr sz="1200">
                <a:solidFill>
                  <a:schemeClr val="tx1"/>
                </a:solidFill>
                <a:latin typeface="Calibri" panose="020F0502020204030204" pitchFamily="34" charset="0"/>
              </a:defRPr>
            </a:lvl6pPr>
            <a:lvl7pPr marL="2995872" indent="-230452" eaLnBrk="0" fontAlgn="base" hangingPunct="0">
              <a:spcBef>
                <a:spcPct val="30000"/>
              </a:spcBef>
              <a:spcAft>
                <a:spcPct val="0"/>
              </a:spcAft>
              <a:defRPr sz="1200">
                <a:solidFill>
                  <a:schemeClr val="tx1"/>
                </a:solidFill>
                <a:latin typeface="Calibri" panose="020F0502020204030204" pitchFamily="34" charset="0"/>
              </a:defRPr>
            </a:lvl7pPr>
            <a:lvl8pPr marL="3456775" indent="-230452" eaLnBrk="0" fontAlgn="base" hangingPunct="0">
              <a:spcBef>
                <a:spcPct val="30000"/>
              </a:spcBef>
              <a:spcAft>
                <a:spcPct val="0"/>
              </a:spcAft>
              <a:defRPr sz="1200">
                <a:solidFill>
                  <a:schemeClr val="tx1"/>
                </a:solidFill>
                <a:latin typeface="Calibri" panose="020F0502020204030204" pitchFamily="34" charset="0"/>
              </a:defRPr>
            </a:lvl8pPr>
            <a:lvl9pPr marL="3917678" indent="-23045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4CD5EC-3919-4052-A53C-21607CCCA6B1}"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3255895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a:t>
            </a:r>
            <a:endParaRPr dirty="0"/>
          </a:p>
        </p:txBody>
      </p:sp>
      <p:sp>
        <p:nvSpPr>
          <p:cNvPr id="227" name="Google Shape;22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highlight>
                  <a:srgbClr val="FFFFFF"/>
                </a:highlight>
                <a:latin typeface="Arial"/>
                <a:ea typeface="Arial"/>
                <a:cs typeface="Arial"/>
                <a:sym typeface="Arial"/>
              </a:rPr>
              <a:t>assists and supports current levy boards, members, and other stakeholders through networking and education. </a:t>
            </a:r>
            <a:r>
              <a:rPr lang="en-US" sz="1200" dirty="0" err="1">
                <a:highlight>
                  <a:srgbClr val="FFFFFF"/>
                </a:highlight>
                <a:latin typeface="Arial"/>
                <a:ea typeface="Arial"/>
                <a:cs typeface="Arial"/>
                <a:sym typeface="Arial"/>
              </a:rPr>
              <a:t>MoALSO</a:t>
            </a:r>
            <a:r>
              <a:rPr lang="en-US" sz="1200" dirty="0">
                <a:highlight>
                  <a:srgbClr val="FFFFFF"/>
                </a:highlight>
                <a:latin typeface="Arial"/>
                <a:ea typeface="Arial"/>
                <a:cs typeface="Arial"/>
                <a:sym typeface="Arial"/>
              </a:rPr>
              <a:t> also provides assistance to groups interested in passing a senior levy in their counties and advocates around state issues impacting older adults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686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73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download the tool kit – hints about how to write an elevator pitch, sample communications with elected officials and media., sample budgets. But we also provide technical assistance. </a:t>
            </a:r>
            <a:endParaRPr dirty="0"/>
          </a:p>
        </p:txBody>
      </p:sp>
      <p:sp>
        <p:nvSpPr>
          <p:cNvPr id="240" name="Google Shape;24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Laura – also mention advocacy </a:t>
            </a:r>
            <a:endParaRPr dirty="0"/>
          </a:p>
        </p:txBody>
      </p:sp>
      <p:sp>
        <p:nvSpPr>
          <p:cNvPr id="245" name="Google Shape;245;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Tina </a:t>
            </a:r>
            <a:endParaRPr dirty="0"/>
          </a:p>
        </p:txBody>
      </p:sp>
      <p:sp>
        <p:nvSpPr>
          <p:cNvPr id="277" name="Google Shape;277;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Tina </a:t>
            </a:r>
            <a:endParaRPr dirty="0"/>
          </a:p>
        </p:txBody>
      </p:sp>
      <p:sp>
        <p:nvSpPr>
          <p:cNvPr id="284" name="Google Shape;284;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All end </a:t>
            </a:r>
            <a:endParaRPr dirty="0"/>
          </a:p>
        </p:txBody>
      </p:sp>
      <p:sp>
        <p:nvSpPr>
          <p:cNvPr id="289" name="Google Shape;289;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Jamie </a:t>
            </a:r>
            <a:endParaRPr dirty="0"/>
          </a:p>
        </p:txBody>
      </p:sp>
      <p:sp>
        <p:nvSpPr>
          <p:cNvPr id="157" name="Google Shape;157;p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Debbie </a:t>
            </a:r>
            <a:r>
              <a:rPr lang="en-US" sz="1400">
                <a:highlight>
                  <a:srgbClr val="FFFFF7"/>
                </a:highlight>
                <a:latin typeface="Times New Roman"/>
                <a:ea typeface="Times New Roman"/>
                <a:cs typeface="Times New Roman"/>
                <a:sym typeface="Times New Roman"/>
              </a:rPr>
              <a:t>The board of directors shall use the funds in the senior citizens' services fund to provide programs which will improve the health, nutrition, and quality of life of persons who are sixty years of age or older.  The budget may allocate funds for operational and capital needs to senior-related programs in the county or city in which such property taxes are collected.  No funds in the senior citizens' services fund may be used, directly or indirectly, for any political purpose.</a:t>
            </a:r>
            <a:endParaRPr/>
          </a:p>
        </p:txBody>
      </p:sp>
      <p:sp>
        <p:nvSpPr>
          <p:cNvPr id="166" name="Google Shape;166;p1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Tina</a:t>
            </a:r>
            <a:endParaRPr/>
          </a:p>
        </p:txBody>
      </p:sp>
      <p:sp>
        <p:nvSpPr>
          <p:cNvPr id="106" name="Google Shape;106;p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Our population is aging rapidly - </a:t>
            </a:r>
            <a:endParaRPr dirty="0"/>
          </a:p>
        </p:txBody>
      </p:sp>
      <p:sp>
        <p:nvSpPr>
          <p:cNvPr id="131" name="Google Shape;131;p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Debbie</a:t>
            </a:r>
            <a:endParaRPr dirty="0"/>
          </a:p>
        </p:txBody>
      </p:sp>
      <p:sp>
        <p:nvSpPr>
          <p:cNvPr id="175" name="Google Shape;175;p1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debbie</a:t>
            </a:r>
            <a:endParaRPr dirty="0"/>
          </a:p>
        </p:txBody>
      </p:sp>
      <p:sp>
        <p:nvSpPr>
          <p:cNvPr id="183" name="Google Shape;18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Debbie/tina chime in </a:t>
            </a:r>
            <a:endParaRPr dirty="0"/>
          </a:p>
        </p:txBody>
      </p:sp>
      <p:sp>
        <p:nvSpPr>
          <p:cNvPr id="190" name="Google Shape;190;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5"/>
          <p:cNvSpPr>
            <a:spLocks noGrp="1"/>
          </p:cNvSpPr>
          <p:nvPr>
            <p:ph type="pic" idx="2"/>
          </p:nvPr>
        </p:nvSpPr>
        <p:spPr>
          <a:xfrm>
            <a:off x="5183188" y="987425"/>
            <a:ext cx="6172200" cy="4873625"/>
          </a:xfrm>
          <a:prstGeom prst="rect">
            <a:avLst/>
          </a:prstGeom>
          <a:noFill/>
          <a:ln>
            <a:noFill/>
          </a:ln>
        </p:spPr>
      </p:sp>
      <p:sp>
        <p:nvSpPr>
          <p:cNvPr id="73" name="Google Shape;7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609600" y="1600202"/>
            <a:ext cx="6197600" cy="48767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a:spLocks noGrp="1"/>
          </p:cNvSpPr>
          <p:nvPr>
            <p:ph type="pic" idx="2"/>
          </p:nvPr>
        </p:nvSpPr>
        <p:spPr>
          <a:xfrm>
            <a:off x="7192434" y="1603514"/>
            <a:ext cx="4840817" cy="4995725"/>
          </a:xfrm>
          <a:prstGeom prst="rect">
            <a:avLst/>
          </a:prstGeom>
          <a:noFill/>
          <a:ln>
            <a:noFill/>
          </a:ln>
        </p:spPr>
      </p:sp>
      <p:cxnSp>
        <p:nvCxnSpPr>
          <p:cNvPr id="38" name="Google Shape;38;p39"/>
          <p:cNvCxnSpPr/>
          <p:nvPr/>
        </p:nvCxnSpPr>
        <p:spPr>
          <a:xfrm>
            <a:off x="0" y="1500765"/>
            <a:ext cx="12192000" cy="0"/>
          </a:xfrm>
          <a:prstGeom prst="straightConnector1">
            <a:avLst/>
          </a:prstGeom>
          <a:noFill/>
          <a:ln w="25400" cap="flat" cmpd="sng">
            <a:solidFill>
              <a:schemeClr val="accent3">
                <a:alpha val="60000"/>
              </a:scheme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Laura.loyacono@gmail.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mailto:dgwin@platteseniors.org" TargetMode="External"/><Relationship Id="rId4" Type="http://schemas.openxmlformats.org/officeDocument/2006/relationships/hyperlink" Target="mailto:tina@claycosenio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visor.mo.gov/main/PageSearch.aspx?idx=2&amp;op=and&amp;tb1=senior%20citizens%27%20services%20fund&amp;tb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376BB-65B4-565F-FD97-C2CDC0AE277A}"/>
              </a:ext>
            </a:extLst>
          </p:cNvPr>
          <p:cNvSpPr>
            <a:spLocks noGrp="1"/>
          </p:cNvSpPr>
          <p:nvPr>
            <p:ph type="title"/>
          </p:nvPr>
        </p:nvSpPr>
        <p:spPr>
          <a:xfrm>
            <a:off x="5297762" y="329183"/>
            <a:ext cx="6251110" cy="2009188"/>
          </a:xfrm>
        </p:spPr>
        <p:txBody>
          <a:bodyPr anchor="b">
            <a:noAutofit/>
          </a:bodyPr>
          <a:lstStyle/>
          <a:p>
            <a:r>
              <a:rPr lang="en-US" sz="3600" b="1" i="1" dirty="0"/>
              <a:t>Exploring Missouri’s Senior Services Levies – Funding, Impact and Community Support </a:t>
            </a:r>
            <a:endParaRPr lang="en-US" sz="3600" dirty="0"/>
          </a:p>
        </p:txBody>
      </p:sp>
      <p:pic>
        <p:nvPicPr>
          <p:cNvPr id="8" name="Picture 7" descr="A person and person standing next to each other and smiling&#10;&#10;Description automatically generated with low confidence">
            <a:extLst>
              <a:ext uri="{FF2B5EF4-FFF2-40B4-BE49-F238E27FC236}">
                <a16:creationId xmlns:a16="http://schemas.microsoft.com/office/drawing/2014/main" id="{6EBE870A-6990-8872-8678-B1623ED08987}"/>
              </a:ext>
            </a:extLst>
          </p:cNvPr>
          <p:cNvPicPr>
            <a:picLocks noChangeAspect="1"/>
          </p:cNvPicPr>
          <p:nvPr/>
        </p:nvPicPr>
        <p:blipFill rotWithShape="1">
          <a:blip r:embed="rId2"/>
          <a:srcRect l="40057" r="1155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C4D182-D2CA-EC6D-C4D4-1A2D554BEF3C}"/>
              </a:ext>
            </a:extLst>
          </p:cNvPr>
          <p:cNvSpPr>
            <a:spLocks noGrp="1"/>
          </p:cNvSpPr>
          <p:nvPr>
            <p:ph type="body" idx="1"/>
          </p:nvPr>
        </p:nvSpPr>
        <p:spPr>
          <a:xfrm>
            <a:off x="5297762" y="3533013"/>
            <a:ext cx="6251110" cy="2657475"/>
          </a:xfrm>
        </p:spPr>
        <p:txBody>
          <a:bodyPr>
            <a:normAutofit fontScale="85000" lnSpcReduction="10000"/>
          </a:bodyPr>
          <a:lstStyle/>
          <a:p>
            <a:pPr marL="114300" indent="0">
              <a:buNone/>
            </a:pPr>
            <a:r>
              <a:rPr lang="en-US" b="1" dirty="0"/>
              <a:t>Tina Uridge, Clay County Senior Services</a:t>
            </a:r>
          </a:p>
          <a:p>
            <a:pPr marL="114300" indent="0">
              <a:buNone/>
            </a:pPr>
            <a:r>
              <a:rPr lang="en-US" b="1" dirty="0"/>
              <a:t>Jamie </a:t>
            </a:r>
            <a:r>
              <a:rPr lang="en-US" b="1" dirty="0" err="1"/>
              <a:t>Opsal</a:t>
            </a:r>
            <a:r>
              <a:rPr lang="en-US" b="1" dirty="0"/>
              <a:t>, Senior Fund, St. Louis City</a:t>
            </a:r>
          </a:p>
          <a:p>
            <a:pPr marL="114300" indent="0">
              <a:buNone/>
            </a:pPr>
            <a:r>
              <a:rPr lang="en-US" b="1" dirty="0"/>
              <a:t>Laura Loyacono, Consultant, Penman Group</a:t>
            </a:r>
          </a:p>
          <a:p>
            <a:pPr marL="114300" indent="0">
              <a:buNone/>
            </a:pPr>
            <a:endParaRPr lang="en-US" b="1" dirty="0"/>
          </a:p>
          <a:p>
            <a:pPr marL="114300" indent="0">
              <a:buNone/>
            </a:pPr>
            <a:r>
              <a:rPr lang="en-US" b="1" dirty="0"/>
              <a:t>Presented by: Missouri Association of Levy Boards and Senior Organizations (MoALSO)</a:t>
            </a:r>
          </a:p>
          <a:p>
            <a:pPr marL="114300" indent="0">
              <a:buNone/>
            </a:pPr>
            <a:endParaRPr lang="en-US" sz="2200" dirty="0"/>
          </a:p>
        </p:txBody>
      </p:sp>
    </p:spTree>
    <p:extLst>
      <p:ext uri="{BB962C8B-B14F-4D97-AF65-F5344CB8AC3E}">
        <p14:creationId xmlns:p14="http://schemas.microsoft.com/office/powerpoint/2010/main" val="34872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is the local fund managed locally? </a:t>
            </a:r>
            <a:endParaRPr dirty="0"/>
          </a:p>
        </p:txBody>
      </p:sp>
      <p:sp>
        <p:nvSpPr>
          <p:cNvPr id="193" name="Google Shape;19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55000" lnSpcReduction="20000"/>
          </a:bodyPr>
          <a:lstStyle/>
          <a:p>
            <a:pPr marL="228600" lvl="0" indent="-121920" algn="l" rtl="0">
              <a:lnSpc>
                <a:spcPct val="90000"/>
              </a:lnSpc>
              <a:spcBef>
                <a:spcPts val="0"/>
              </a:spcBef>
              <a:spcAft>
                <a:spcPts val="0"/>
              </a:spcAft>
              <a:buClr>
                <a:schemeClr val="dk1"/>
              </a:buClr>
              <a:buSzPct val="51376"/>
              <a:buChar char="•"/>
            </a:pPr>
            <a:r>
              <a:rPr lang="en-US" sz="5450" dirty="0"/>
              <a:t>Governed by an independent board of citizens appointed by the county commission</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by-laws, policies, procedures and manages the budget </a:t>
            </a:r>
            <a:endParaRPr sz="5450" dirty="0"/>
          </a:p>
          <a:p>
            <a:pPr marL="228600" lvl="0" indent="-189230" algn="l" rtl="0">
              <a:lnSpc>
                <a:spcPct val="90000"/>
              </a:lnSpc>
              <a:spcBef>
                <a:spcPts val="1000"/>
              </a:spcBef>
              <a:spcAft>
                <a:spcPts val="0"/>
              </a:spcAft>
              <a:buClr>
                <a:schemeClr val="dk1"/>
              </a:buClr>
              <a:buSzPct val="100000"/>
              <a:buChar char="•"/>
            </a:pPr>
            <a:r>
              <a:rPr lang="en-US" sz="5450" dirty="0"/>
              <a:t>Each year, the state send county clerk the set levy amount (which has been determined by collections the prior year)</a:t>
            </a:r>
            <a:endParaRPr sz="5450" dirty="0"/>
          </a:p>
          <a:p>
            <a:pPr marL="228600" lvl="0" indent="-189230" algn="l" rtl="0">
              <a:lnSpc>
                <a:spcPct val="90000"/>
              </a:lnSpc>
              <a:spcBef>
                <a:spcPts val="1000"/>
              </a:spcBef>
              <a:spcAft>
                <a:spcPts val="0"/>
              </a:spcAft>
              <a:buClr>
                <a:schemeClr val="dk1"/>
              </a:buClr>
              <a:buSzPct val="100000"/>
              <a:buChar char="•"/>
            </a:pPr>
            <a:r>
              <a:rPr lang="en-US" sz="5450" dirty="0"/>
              <a:t>Board sets annual funding priorities and grant guidelines.</a:t>
            </a:r>
            <a:endParaRPr sz="5450" dirty="0"/>
          </a:p>
          <a:p>
            <a:pPr marL="228600" lvl="0" indent="-189230" algn="l" rtl="0">
              <a:lnSpc>
                <a:spcPct val="90000"/>
              </a:lnSpc>
              <a:spcBef>
                <a:spcPts val="1000"/>
              </a:spcBef>
              <a:spcAft>
                <a:spcPts val="0"/>
              </a:spcAft>
              <a:buClr>
                <a:schemeClr val="dk1"/>
              </a:buClr>
              <a:buSzPct val="100000"/>
              <a:buChar char="•"/>
            </a:pPr>
            <a:r>
              <a:rPr lang="en-US" sz="5450" dirty="0"/>
              <a:t>Four counties have professional staff.</a:t>
            </a:r>
            <a:endParaRPr sz="5450" dirty="0"/>
          </a:p>
          <a:p>
            <a:pPr marL="228600" lvl="0" indent="-189230" algn="l" rtl="0">
              <a:lnSpc>
                <a:spcPct val="90000"/>
              </a:lnSpc>
              <a:spcBef>
                <a:spcPts val="1000"/>
              </a:spcBef>
              <a:spcAft>
                <a:spcPts val="0"/>
              </a:spcAft>
              <a:buSzPct val="100000"/>
              <a:buChar char="•"/>
            </a:pPr>
            <a:r>
              <a:rPr lang="en-US" sz="5450" dirty="0"/>
              <a:t>MoALSO provides support for new counties to help their board develop the governance structure.</a:t>
            </a:r>
            <a:endParaRPr sz="5450" dirty="0"/>
          </a:p>
          <a:p>
            <a:pPr marL="0" lvl="0" indent="0" algn="l" rtl="0">
              <a:lnSpc>
                <a:spcPct val="90000"/>
              </a:lnSpc>
              <a:spcBef>
                <a:spcPts val="1000"/>
              </a:spcBef>
              <a:spcAft>
                <a:spcPts val="0"/>
              </a:spcAft>
              <a:buClr>
                <a:schemeClr val="dk1"/>
              </a:buClr>
              <a:buSzPct val="51376"/>
              <a:buNone/>
            </a:pPr>
            <a:endParaRPr sz="5450" dirty="0"/>
          </a:p>
          <a:p>
            <a:pPr marL="0" lvl="0" indent="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50"/>
              </a:buClr>
              <a:buSzPts val="4400"/>
              <a:buFont typeface="Calibri"/>
              <a:buNone/>
            </a:pPr>
            <a:r>
              <a:rPr lang="en-US" b="1" dirty="0">
                <a:solidFill>
                  <a:srgbClr val="00B050"/>
                </a:solidFill>
              </a:rPr>
              <a:t>How much can the fund generate in my county?</a:t>
            </a:r>
            <a:br>
              <a:rPr lang="en-US" b="1" dirty="0">
                <a:solidFill>
                  <a:srgbClr val="00B050"/>
                </a:solidFill>
              </a:rPr>
            </a:br>
            <a:endParaRPr b="1" dirty="0">
              <a:solidFill>
                <a:srgbClr val="00B050"/>
              </a:solidFill>
            </a:endParaRPr>
          </a:p>
        </p:txBody>
      </p:sp>
      <p:sp>
        <p:nvSpPr>
          <p:cNvPr id="206" name="Google Shape;206;p15"/>
          <p:cNvSpPr txBox="1">
            <a:spLocks noGrp="1"/>
          </p:cNvSpPr>
          <p:nvPr>
            <p:ph type="body" idx="1"/>
          </p:nvPr>
        </p:nvSpPr>
        <p:spPr>
          <a:xfrm>
            <a:off x="838200" y="1413933"/>
            <a:ext cx="10515600" cy="476303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4000"/>
              <a:t>The law allows counties to collect five cents for every $100 of all taxable property assessed. </a:t>
            </a:r>
            <a:endParaRPr/>
          </a:p>
          <a:p>
            <a:pPr marL="0" lvl="0" indent="0" algn="l" rtl="0">
              <a:lnSpc>
                <a:spcPct val="90000"/>
              </a:lnSpc>
              <a:spcBef>
                <a:spcPts val="1000"/>
              </a:spcBef>
              <a:spcAft>
                <a:spcPts val="0"/>
              </a:spcAft>
              <a:buClr>
                <a:schemeClr val="dk1"/>
              </a:buClr>
              <a:buSzPct val="100000"/>
              <a:buNone/>
            </a:pPr>
            <a:endParaRPr sz="4000"/>
          </a:p>
          <a:p>
            <a:pPr marL="228600" lvl="0" indent="-234950" algn="l" rtl="0">
              <a:lnSpc>
                <a:spcPct val="90000"/>
              </a:lnSpc>
              <a:spcBef>
                <a:spcPts val="1000"/>
              </a:spcBef>
              <a:spcAft>
                <a:spcPts val="0"/>
              </a:spcAft>
              <a:buClr>
                <a:schemeClr val="dk1"/>
              </a:buClr>
              <a:buSzPct val="100000"/>
              <a:buChar char="•"/>
            </a:pPr>
            <a:r>
              <a:rPr lang="en-US" sz="4000"/>
              <a:t>If an average home has a value of $100,000 a property owner would pay $9.50 per year. </a:t>
            </a:r>
            <a:endParaRPr/>
          </a:p>
          <a:p>
            <a:pPr marL="228600" lvl="0" indent="-234950" algn="l" rtl="0">
              <a:lnSpc>
                <a:spcPct val="90000"/>
              </a:lnSpc>
              <a:spcBef>
                <a:spcPts val="1000"/>
              </a:spcBef>
              <a:spcAft>
                <a:spcPts val="0"/>
              </a:spcAft>
              <a:buClr>
                <a:schemeClr val="dk1"/>
              </a:buClr>
              <a:buSzPct val="100000"/>
              <a:buChar char="•"/>
            </a:pPr>
            <a:r>
              <a:rPr lang="en-US" sz="4000"/>
              <a:t>A taxpayer with an automobile valued at $10,000 would pay $1.67 in personal property tax </a:t>
            </a:r>
            <a:endParaRPr/>
          </a:p>
          <a:p>
            <a:pPr marL="22860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endParaRPr sz="4000"/>
          </a:p>
          <a:p>
            <a:pPr marL="0" lvl="0" indent="0" algn="l" rtl="0">
              <a:lnSpc>
                <a:spcPct val="90000"/>
              </a:lnSpc>
              <a:spcBef>
                <a:spcPts val="1000"/>
              </a:spcBef>
              <a:spcAft>
                <a:spcPts val="0"/>
              </a:spcAft>
              <a:buClr>
                <a:schemeClr val="dk1"/>
              </a:buClr>
              <a:buSzPct val="100000"/>
              <a:buNone/>
            </a:pPr>
            <a:r>
              <a:rPr lang="en-US"/>
              <a:t>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pic>
        <p:nvPicPr>
          <p:cNvPr id="207" name="Google Shape;207;p15"/>
          <p:cNvPicPr preferRelativeResize="0"/>
          <p:nvPr/>
        </p:nvPicPr>
        <p:blipFill rotWithShape="1">
          <a:blip r:embed="rId3">
            <a:alphaModFix/>
          </a:blip>
          <a:srcRect/>
          <a:stretch/>
        </p:blipFill>
        <p:spPr>
          <a:xfrm>
            <a:off x="9524784" y="4851400"/>
            <a:ext cx="2298521" cy="15430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dirty="0"/>
              <a:t>Revenues generate vary by county:</a:t>
            </a:r>
            <a:endParaRPr dirty="0"/>
          </a:p>
        </p:txBody>
      </p:sp>
      <p:graphicFrame>
        <p:nvGraphicFramePr>
          <p:cNvPr id="200" name="Google Shape;200;p14"/>
          <p:cNvGraphicFramePr/>
          <p:nvPr>
            <p:extLst>
              <p:ext uri="{D42A27DB-BD31-4B8C-83A1-F6EECF244321}">
                <p14:modId xmlns:p14="http://schemas.microsoft.com/office/powerpoint/2010/main" val="1469904939"/>
              </p:ext>
            </p:extLst>
          </p:nvPr>
        </p:nvGraphicFramePr>
        <p:xfrm>
          <a:off x="402336" y="2053086"/>
          <a:ext cx="5557164" cy="3707633"/>
        </p:xfrm>
        <a:graphic>
          <a:graphicData uri="http://schemas.openxmlformats.org/drawingml/2006/table">
            <a:tbl>
              <a:tblPr firstRow="1" firstCol="1" bandRow="1">
                <a:noFill/>
                <a:tableStyleId>{41EC7836-E1F1-4D5B-89B3-33D3A8FC9113}</a:tableStyleId>
              </a:tblPr>
              <a:tblGrid>
                <a:gridCol w="1344449">
                  <a:extLst>
                    <a:ext uri="{9D8B030D-6E8A-4147-A177-3AD203B41FA5}">
                      <a16:colId xmlns:a16="http://schemas.microsoft.com/office/drawing/2014/main" val="20000"/>
                    </a:ext>
                  </a:extLst>
                </a:gridCol>
                <a:gridCol w="1344449">
                  <a:extLst>
                    <a:ext uri="{9D8B030D-6E8A-4147-A177-3AD203B41FA5}">
                      <a16:colId xmlns:a16="http://schemas.microsoft.com/office/drawing/2014/main" val="20001"/>
                    </a:ext>
                  </a:extLst>
                </a:gridCol>
                <a:gridCol w="868656">
                  <a:extLst>
                    <a:ext uri="{9D8B030D-6E8A-4147-A177-3AD203B41FA5}">
                      <a16:colId xmlns:a16="http://schemas.microsoft.com/office/drawing/2014/main" val="20002"/>
                    </a:ext>
                  </a:extLst>
                </a:gridCol>
                <a:gridCol w="1999610">
                  <a:extLst>
                    <a:ext uri="{9D8B030D-6E8A-4147-A177-3AD203B41FA5}">
                      <a16:colId xmlns:a16="http://schemas.microsoft.com/office/drawing/2014/main" val="20003"/>
                    </a:ext>
                  </a:extLst>
                </a:gridCol>
              </a:tblGrid>
              <a:tr h="606058">
                <a:tc>
                  <a:txBody>
                    <a:bodyPr/>
                    <a:lstStyle/>
                    <a:p>
                      <a:pPr marL="0" marR="0" lvl="0" indent="0" algn="l" rtl="0">
                        <a:spcBef>
                          <a:spcPts val="0"/>
                        </a:spcBef>
                        <a:spcAft>
                          <a:spcPts val="0"/>
                        </a:spcAft>
                        <a:buNone/>
                      </a:pPr>
                      <a:r>
                        <a:rPr lang="en-US" sz="1000" u="none" strike="noStrike" cap="none" dirty="0"/>
                        <a:t>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Assessed Value</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Levied</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Revenue Generated 2022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0"/>
                  </a:ext>
                </a:extLst>
              </a:tr>
              <a:tr h="515577">
                <a:tc>
                  <a:txBody>
                    <a:bodyPr/>
                    <a:lstStyle/>
                    <a:p>
                      <a:pPr marL="0" marR="0" lvl="0" indent="0" algn="l" rtl="0">
                        <a:spcBef>
                          <a:spcPts val="0"/>
                        </a:spcBef>
                        <a:spcAft>
                          <a:spcPts val="0"/>
                        </a:spcAft>
                        <a:buNone/>
                      </a:pPr>
                      <a:r>
                        <a:rPr lang="en-US" sz="1000" u="none" strike="noStrike" cap="none"/>
                        <a:t>Greene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5,556,350,195</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0.0486</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2,988,900</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1"/>
                  </a:ext>
                </a:extLst>
              </a:tr>
              <a:tr h="502664">
                <a:tc>
                  <a:txBody>
                    <a:bodyPr/>
                    <a:lstStyle/>
                    <a:p>
                      <a:pPr marL="0" marR="0" lvl="0" indent="0" algn="l" rtl="0">
                        <a:spcBef>
                          <a:spcPts val="0"/>
                        </a:spcBef>
                        <a:spcAft>
                          <a:spcPts val="0"/>
                        </a:spcAft>
                        <a:buNone/>
                      </a:pPr>
                      <a:r>
                        <a:rPr lang="en-US" sz="1000" u="none" strike="noStrike" cap="none" dirty="0"/>
                        <a:t>Platte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3,178,796,161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0.0457</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1,510,262</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2"/>
                  </a:ext>
                </a:extLst>
              </a:tr>
              <a:tr h="433178">
                <a:tc>
                  <a:txBody>
                    <a:bodyPr/>
                    <a:lstStyle/>
                    <a:p>
                      <a:pPr marL="0" marR="0" lvl="0" indent="0" algn="l" rtl="0">
                        <a:spcBef>
                          <a:spcPts val="0"/>
                        </a:spcBef>
                        <a:spcAft>
                          <a:spcPts val="0"/>
                        </a:spcAft>
                        <a:buNone/>
                      </a:pPr>
                      <a:r>
                        <a:rPr lang="en-US" sz="1000" u="none" strike="noStrike" cap="none" dirty="0"/>
                        <a:t>Christian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1,523,684,371</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0.0469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765,204</a:t>
                      </a:r>
                      <a:endParaRPr sz="1000" u="none" strike="noStrike" cap="none">
                        <a:latin typeface="Calibri"/>
                        <a:ea typeface="Calibri"/>
                        <a:cs typeface="Calibri"/>
                        <a:sym typeface="Calibri"/>
                      </a:endParaRPr>
                    </a:p>
                  </a:txBody>
                  <a:tcPr marL="54575" marR="54575" marT="0" marB="0"/>
                </a:tc>
                <a:extLst>
                  <a:ext uri="{0D108BD9-81ED-4DB2-BD59-A6C34878D82A}">
                    <a16:rowId xmlns:a16="http://schemas.microsoft.com/office/drawing/2014/main" val="10003"/>
                  </a:ext>
                </a:extLst>
              </a:tr>
              <a:tr h="502664">
                <a:tc>
                  <a:txBody>
                    <a:bodyPr/>
                    <a:lstStyle/>
                    <a:p>
                      <a:pPr marL="0" marR="0" lvl="0" indent="0" algn="l" rtl="0">
                        <a:spcBef>
                          <a:spcPts val="0"/>
                        </a:spcBef>
                        <a:spcAft>
                          <a:spcPts val="0"/>
                        </a:spcAft>
                        <a:buNone/>
                      </a:pPr>
                      <a:r>
                        <a:rPr lang="en-US" sz="1000" u="none" strike="noStrike" cap="none" dirty="0"/>
                        <a:t>Stone County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745,268,739</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0.0482</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385,401</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4"/>
                  </a:ext>
                </a:extLst>
              </a:tr>
              <a:tr h="515577">
                <a:tc>
                  <a:txBody>
                    <a:bodyPr/>
                    <a:lstStyle/>
                    <a:p>
                      <a:pPr marL="0" marR="0" lvl="0" indent="0" algn="l" rtl="0">
                        <a:spcBef>
                          <a:spcPts val="0"/>
                        </a:spcBef>
                        <a:spcAft>
                          <a:spcPts val="0"/>
                        </a:spcAft>
                        <a:buNone/>
                      </a:pPr>
                      <a:r>
                        <a:rPr lang="en-US" sz="1000" u="none" strike="noStrike" cap="none"/>
                        <a:t>Bates County</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248,578,511 </a:t>
                      </a:r>
                      <a:endParaRPr sz="1000" u="none" strike="noStrike" cap="none" dirty="0">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0.0500</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135,530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5"/>
                  </a:ext>
                </a:extLst>
              </a:tr>
              <a:tr h="631915">
                <a:tc>
                  <a:txBody>
                    <a:bodyPr/>
                    <a:lstStyle/>
                    <a:p>
                      <a:pPr marL="0" marR="0" lvl="0" indent="0" algn="l" rtl="0">
                        <a:spcBef>
                          <a:spcPts val="0"/>
                        </a:spcBef>
                        <a:spcAft>
                          <a:spcPts val="0"/>
                        </a:spcAft>
                        <a:buNone/>
                      </a:pPr>
                      <a:r>
                        <a:rPr lang="en-US" sz="1000" u="none" strike="noStrike" cap="none"/>
                        <a:t>Cedar County  </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196,197,727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a:t>0.0497</a:t>
                      </a:r>
                      <a:endParaRPr sz="1000" u="none" strike="noStrike" cap="none">
                        <a:latin typeface="Calibri"/>
                        <a:ea typeface="Calibri"/>
                        <a:cs typeface="Calibri"/>
                        <a:sym typeface="Calibri"/>
                      </a:endParaRPr>
                    </a:p>
                  </a:txBody>
                  <a:tcPr marL="54575" marR="54575" marT="0" marB="0"/>
                </a:tc>
                <a:tc>
                  <a:txBody>
                    <a:bodyPr/>
                    <a:lstStyle/>
                    <a:p>
                      <a:pPr marL="0" marR="0" lvl="0" indent="0" algn="l" rtl="0">
                        <a:spcBef>
                          <a:spcPts val="0"/>
                        </a:spcBef>
                        <a:spcAft>
                          <a:spcPts val="0"/>
                        </a:spcAft>
                        <a:buNone/>
                      </a:pPr>
                      <a:r>
                        <a:rPr lang="en-US" sz="1000" u="none" strike="noStrike" cap="none" dirty="0"/>
                        <a:t>103,040</a:t>
                      </a:r>
                      <a:endParaRPr sz="1000" u="none" strike="noStrike" cap="none" dirty="0">
                        <a:latin typeface="Calibri"/>
                        <a:ea typeface="Calibri"/>
                        <a:cs typeface="Calibri"/>
                        <a:sym typeface="Calibri"/>
                      </a:endParaRPr>
                    </a:p>
                  </a:txBody>
                  <a:tcPr marL="54575" marR="54575" marT="0" marB="0"/>
                </a:tc>
                <a:extLst>
                  <a:ext uri="{0D108BD9-81ED-4DB2-BD59-A6C34878D82A}">
                    <a16:rowId xmlns:a16="http://schemas.microsoft.com/office/drawing/2014/main" val="10006"/>
                  </a:ext>
                </a:extLst>
              </a:tr>
            </a:tbl>
          </a:graphicData>
        </a:graphic>
      </p:graphicFrame>
      <p:sp>
        <p:nvSpPr>
          <p:cNvPr id="3" name="Text Placeholder 2">
            <a:extLst>
              <a:ext uri="{FF2B5EF4-FFF2-40B4-BE49-F238E27FC236}">
                <a16:creationId xmlns:a16="http://schemas.microsoft.com/office/drawing/2014/main" id="{284DF5C8-9100-324C-CBEF-9800E2AD75BA}"/>
              </a:ext>
            </a:extLst>
          </p:cNvPr>
          <p:cNvSpPr>
            <a:spLocks noGrp="1"/>
          </p:cNvSpPr>
          <p:nvPr>
            <p:ph type="body" idx="2"/>
          </p:nvPr>
        </p:nvSpPr>
        <p:spPr/>
        <p:txBody>
          <a:bodyPr/>
          <a:lstStyle/>
          <a:p>
            <a:endParaRPr lang="en-US" dirty="0"/>
          </a:p>
        </p:txBody>
      </p:sp>
      <p:pic>
        <p:nvPicPr>
          <p:cNvPr id="6" name="Google Shape;112;p6" descr="Diagram&#10;&#10;Description automatically generated">
            <a:extLst>
              <a:ext uri="{FF2B5EF4-FFF2-40B4-BE49-F238E27FC236}">
                <a16:creationId xmlns:a16="http://schemas.microsoft.com/office/drawing/2014/main" id="{A6E43A7B-D20F-7E43-5F46-5BCE7357325F}"/>
              </a:ext>
            </a:extLst>
          </p:cNvPr>
          <p:cNvPicPr preferRelativeResize="0"/>
          <p:nvPr/>
        </p:nvPicPr>
        <p:blipFill rotWithShape="1">
          <a:blip r:embed="rId3">
            <a:alphaModFix/>
          </a:blip>
          <a:srcRect/>
          <a:stretch/>
        </p:blipFill>
        <p:spPr>
          <a:xfrm>
            <a:off x="6069501" y="1389888"/>
            <a:ext cx="5386997" cy="48828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B050"/>
              </a:buClr>
              <a:buSzPts val="4400"/>
              <a:buFont typeface="Calibri"/>
              <a:buNone/>
            </a:pPr>
            <a:r>
              <a:rPr lang="en-US" b="1">
                <a:solidFill>
                  <a:srgbClr val="00B050"/>
                </a:solidFill>
              </a:rPr>
              <a:t>How to calculate the levy amount:</a:t>
            </a:r>
            <a:endParaRPr/>
          </a:p>
        </p:txBody>
      </p:sp>
      <p:sp>
        <p:nvSpPr>
          <p:cNvPr id="213" name="Google Shape;21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dk1"/>
              </a:buClr>
              <a:buSzPts val="3200"/>
              <a:buNone/>
            </a:pPr>
            <a:r>
              <a:rPr lang="en-US" sz="3200">
                <a:latin typeface="Calibri"/>
                <a:ea typeface="Calibri"/>
                <a:cs typeface="Calibri"/>
                <a:sym typeface="Calibri"/>
              </a:rPr>
              <a:t>To estimate the amount of revenue generated by a senior levy, you must contact the County Clerk to obtain the total assessed value of real and personal property collected and multiply that number by the levy amount (up to 0.05) and divide that number by 100. </a:t>
            </a:r>
            <a:endParaRPr/>
          </a:p>
          <a:p>
            <a:pPr marL="0" marR="0" lvl="0" indent="0" algn="l" rtl="0">
              <a:lnSpc>
                <a:spcPct val="115000"/>
              </a:lnSpc>
              <a:spcBef>
                <a:spcPts val="800"/>
              </a:spcBef>
              <a:spcAft>
                <a:spcPts val="0"/>
              </a:spcAft>
              <a:buClr>
                <a:schemeClr val="dk1"/>
              </a:buClr>
              <a:buSzPts val="1800"/>
              <a:buNone/>
            </a:pPr>
            <a:endParaRPr sz="1800">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122207" y="244355"/>
            <a:ext cx="9949873" cy="2998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Worksheet:</a:t>
            </a:r>
            <a:endParaRPr/>
          </a:p>
        </p:txBody>
      </p:sp>
      <p:pic>
        <p:nvPicPr>
          <p:cNvPr id="219" name="Google Shape;219;p17"/>
          <p:cNvPicPr preferRelativeResize="0">
            <a:picLocks noGrp="1"/>
          </p:cNvPicPr>
          <p:nvPr>
            <p:ph type="body" idx="1"/>
          </p:nvPr>
        </p:nvPicPr>
        <p:blipFill rotWithShape="1">
          <a:blip r:embed="rId3">
            <a:alphaModFix/>
          </a:blip>
          <a:srcRect/>
          <a:stretch/>
        </p:blipFill>
        <p:spPr>
          <a:xfrm>
            <a:off x="2851209" y="155275"/>
            <a:ext cx="5600063" cy="6637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9"/>
          <p:cNvPicPr preferRelativeResize="0"/>
          <p:nvPr/>
        </p:nvPicPr>
        <p:blipFill rotWithShape="1">
          <a:blip r:embed="rId3">
            <a:alphaModFix/>
          </a:blip>
          <a:srcRect/>
          <a:stretch/>
        </p:blipFill>
        <p:spPr>
          <a:xfrm>
            <a:off x="0" y="1141061"/>
            <a:ext cx="12192000" cy="45758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9B0B8-FCA1-94AA-F466-48BE11805A24}"/>
              </a:ext>
            </a:extLst>
          </p:cNvPr>
          <p:cNvPicPr>
            <a:picLocks noChangeAspect="1"/>
          </p:cNvPicPr>
          <p:nvPr/>
        </p:nvPicPr>
        <p:blipFill>
          <a:blip r:embed="rId3"/>
          <a:stretch>
            <a:fillRect/>
          </a:stretch>
        </p:blipFill>
        <p:spPr>
          <a:xfrm>
            <a:off x="1213348" y="516990"/>
            <a:ext cx="10353812" cy="5824020"/>
          </a:xfrm>
          <a:prstGeom prst="rect">
            <a:avLst/>
          </a:prstGeom>
        </p:spPr>
      </p:pic>
    </p:spTree>
    <p:extLst>
      <p:ext uri="{BB962C8B-B14F-4D97-AF65-F5344CB8AC3E}">
        <p14:creationId xmlns:p14="http://schemas.microsoft.com/office/powerpoint/2010/main" val="150660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9638" y="277800"/>
            <a:ext cx="7912725" cy="807453"/>
          </a:xfrm>
        </p:spPr>
        <p:txBody>
          <a:bodyPr/>
          <a:lstStyle/>
          <a:p>
            <a:pPr algn="ctr"/>
            <a:r>
              <a:rPr lang="en-US" altLang="en-US" b="1" dirty="0">
                <a:solidFill>
                  <a:srgbClr val="455A12"/>
                </a:solidFill>
              </a:rPr>
              <a:t>Caregiver Support</a:t>
            </a:r>
          </a:p>
        </p:txBody>
      </p:sp>
      <p:sp>
        <p:nvSpPr>
          <p:cNvPr id="27651" name="Content Placeholder 2"/>
          <p:cNvSpPr>
            <a:spLocks noGrp="1"/>
          </p:cNvSpPr>
          <p:nvPr>
            <p:ph idx="1"/>
          </p:nvPr>
        </p:nvSpPr>
        <p:spPr>
          <a:xfrm>
            <a:off x="2139638" y="1524085"/>
            <a:ext cx="7912725" cy="4040710"/>
          </a:xfrm>
        </p:spPr>
        <p:txBody>
          <a:bodyPr>
            <a:normAutofit lnSpcReduction="10000"/>
          </a:bodyPr>
          <a:lstStyle/>
          <a:p>
            <a:r>
              <a:rPr lang="en-US" altLang="en-US" sz="2308" dirty="0">
                <a:latin typeface="Arial" panose="020B0604020202020204" pitchFamily="34" charset="0"/>
                <a:cs typeface="Arial" panose="020B0604020202020204" pitchFamily="34" charset="0"/>
              </a:rPr>
              <a:t>Breaktime Club</a:t>
            </a:r>
          </a:p>
          <a:p>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Together We Care</a:t>
            </a:r>
          </a:p>
          <a:p>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Northland Grandfamilies Support Group</a:t>
            </a:r>
            <a:br>
              <a:rPr lang="en-US" altLang="en-US" sz="2308" dirty="0">
                <a:latin typeface="Arial" panose="020B0604020202020204" pitchFamily="34" charset="0"/>
                <a:cs typeface="Arial" panose="020B0604020202020204" pitchFamily="34" charset="0"/>
              </a:rPr>
            </a:br>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Co-sponsor caregiver training events                                      with our community partners.</a:t>
            </a:r>
          </a:p>
          <a:p>
            <a:pPr>
              <a:buFont typeface="Wingdings" panose="05000000000000000000" pitchFamily="2" charset="2"/>
              <a:buNone/>
            </a:pPr>
            <a:endParaRPr lang="en-US" altLang="en-US" sz="2308" dirty="0">
              <a:latin typeface="Arial" panose="020B0604020202020204" pitchFamily="34" charset="0"/>
              <a:cs typeface="Arial" panose="020B0604020202020204" pitchFamily="34" charset="0"/>
            </a:endParaRPr>
          </a:p>
          <a:p>
            <a:r>
              <a:rPr lang="en-US" altLang="en-US" sz="2308" dirty="0">
                <a:latin typeface="Arial" panose="020B0604020202020204" pitchFamily="34" charset="0"/>
                <a:cs typeface="Arial" panose="020B0604020202020204" pitchFamily="34" charset="0"/>
              </a:rPr>
              <a:t>Provide information and resources to help caregivers.</a:t>
            </a:r>
          </a:p>
          <a:p>
            <a:pPr marL="0" indent="0">
              <a:buNone/>
            </a:pPr>
            <a:endParaRPr lang="en-US" altLang="en-US" sz="2308"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436" y="5795674"/>
            <a:ext cx="2467603" cy="53044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7448" y="1293206"/>
            <a:ext cx="1734943" cy="2602647"/>
          </a:xfrm>
          <a:prstGeom prst="rect">
            <a:avLst/>
          </a:prstGeom>
        </p:spPr>
      </p:pic>
      <p:pic>
        <p:nvPicPr>
          <p:cNvPr id="7" name="Picture 6">
            <a:extLst>
              <a:ext uri="{FF2B5EF4-FFF2-40B4-BE49-F238E27FC236}">
                <a16:creationId xmlns:a16="http://schemas.microsoft.com/office/drawing/2014/main" id="{02F5F5E9-F3C8-44A9-9C3A-42983A65102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166" t="32242" r="11545" b="39752"/>
          <a:stretch/>
        </p:blipFill>
        <p:spPr>
          <a:xfrm>
            <a:off x="5704308" y="5731602"/>
            <a:ext cx="3321311" cy="658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9638" y="277800"/>
            <a:ext cx="7912725" cy="807453"/>
          </a:xfrm>
        </p:spPr>
        <p:txBody>
          <a:bodyPr/>
          <a:lstStyle/>
          <a:p>
            <a:pPr algn="ctr" eaLnBrk="1" hangingPunct="1"/>
            <a:r>
              <a:rPr lang="en-US" altLang="en-US" sz="3846" b="1" dirty="0">
                <a:solidFill>
                  <a:srgbClr val="455A12"/>
                </a:solidFill>
              </a:rPr>
              <a:t>Our Funding Priority Areas</a:t>
            </a:r>
          </a:p>
        </p:txBody>
      </p:sp>
      <p:sp>
        <p:nvSpPr>
          <p:cNvPr id="15363" name="Rectangle 3"/>
          <p:cNvSpPr>
            <a:spLocks noGrp="1" noChangeArrowheads="1"/>
          </p:cNvSpPr>
          <p:nvPr>
            <p:ph type="body" idx="1"/>
          </p:nvPr>
        </p:nvSpPr>
        <p:spPr>
          <a:xfrm>
            <a:off x="612648" y="1085252"/>
            <a:ext cx="10652760" cy="5617300"/>
          </a:xfrm>
        </p:spPr>
        <p:txBody>
          <a:bodyPr/>
          <a:lstStyle/>
          <a:p>
            <a:pPr marL="0" indent="0" algn="ctr">
              <a:buNone/>
            </a:pPr>
            <a:r>
              <a:rPr lang="en-US" altLang="en-US" sz="2692" b="1" dirty="0"/>
              <a:t>Health &amp; Wellness</a:t>
            </a:r>
          </a:p>
          <a:p>
            <a:pPr marL="0" indent="0" algn="ctr">
              <a:buNone/>
            </a:pPr>
            <a:endParaRPr lang="en-US" altLang="en-US" sz="2692" b="1" dirty="0"/>
          </a:p>
          <a:p>
            <a:pPr eaLnBrk="1" hangingPunct="1">
              <a:lnSpc>
                <a:spcPct val="90000"/>
              </a:lnSpc>
            </a:pPr>
            <a:r>
              <a:rPr lang="en-US" altLang="en-US" sz="2400" dirty="0"/>
              <a:t>Exercise Programs</a:t>
            </a:r>
          </a:p>
          <a:p>
            <a:pPr eaLnBrk="1" hangingPunct="1">
              <a:lnSpc>
                <a:spcPct val="90000"/>
              </a:lnSpc>
            </a:pPr>
            <a:r>
              <a:rPr lang="en-US" altLang="en-US" sz="2400" dirty="0"/>
              <a:t>Senior Centers – Operations</a:t>
            </a:r>
          </a:p>
          <a:p>
            <a:pPr eaLnBrk="1" hangingPunct="1">
              <a:lnSpc>
                <a:spcPct val="90000"/>
              </a:lnSpc>
            </a:pPr>
            <a:r>
              <a:rPr lang="en-US" altLang="en-US" sz="2400" dirty="0"/>
              <a:t>Preventive Health</a:t>
            </a:r>
          </a:p>
          <a:p>
            <a:pPr eaLnBrk="1" hangingPunct="1">
              <a:lnSpc>
                <a:spcPct val="90000"/>
              </a:lnSpc>
            </a:pPr>
            <a:r>
              <a:rPr lang="en-US" altLang="en-US" sz="2400" dirty="0"/>
              <a:t>Public Education</a:t>
            </a:r>
          </a:p>
          <a:p>
            <a:pPr eaLnBrk="1" hangingPunct="1">
              <a:lnSpc>
                <a:spcPct val="90000"/>
              </a:lnSpc>
            </a:pPr>
            <a:r>
              <a:rPr lang="en-US" altLang="en-US" sz="2400" dirty="0"/>
              <a:t>Evidence Based Programs</a:t>
            </a:r>
          </a:p>
          <a:p>
            <a:pPr marL="0" indent="0">
              <a:buNone/>
            </a:pPr>
            <a:endParaRPr lang="en-US" altLang="en-US" sz="2692"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526" y="4510449"/>
            <a:ext cx="3149260" cy="676979"/>
          </a:xfrm>
          <a:prstGeom prst="rect">
            <a:avLst/>
          </a:prstGeom>
        </p:spPr>
      </p:pic>
      <p:pic>
        <p:nvPicPr>
          <p:cNvPr id="5" name="Picture 14">
            <a:extLst>
              <a:ext uri="{FF2B5EF4-FFF2-40B4-BE49-F238E27FC236}">
                <a16:creationId xmlns:a16="http://schemas.microsoft.com/office/drawing/2014/main" id="{BF934D2D-63EE-420A-929F-A220F23101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8054" y="2045763"/>
            <a:ext cx="2414174" cy="372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0BBA693-2DCE-4182-89A0-94D757EB86E9}"/>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166" t="32242" r="11545" b="39752"/>
          <a:stretch/>
        </p:blipFill>
        <p:spPr>
          <a:xfrm>
            <a:off x="2505968" y="5260649"/>
            <a:ext cx="3321311" cy="1030193"/>
          </a:xfrm>
          <a:prstGeom prst="rect">
            <a:avLst/>
          </a:prstGeom>
        </p:spPr>
      </p:pic>
    </p:spTree>
    <p:extLst>
      <p:ext uri="{BB962C8B-B14F-4D97-AF65-F5344CB8AC3E}">
        <p14:creationId xmlns:p14="http://schemas.microsoft.com/office/powerpoint/2010/main" val="1999265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Where do we start?  </a:t>
            </a:r>
            <a:endParaRPr/>
          </a:p>
        </p:txBody>
      </p:sp>
      <p:sp>
        <p:nvSpPr>
          <p:cNvPr id="230" name="Google Shape;230;p23"/>
          <p:cNvSpPr txBox="1">
            <a:spLocks noGrp="1"/>
          </p:cNvSpPr>
          <p:nvPr>
            <p:ph type="body" idx="1"/>
          </p:nvPr>
        </p:nvSpPr>
        <p:spPr>
          <a:xfrm>
            <a:off x="378691" y="1242204"/>
            <a:ext cx="1166552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b="1" dirty="0"/>
              <a:t>Phase One: Build a Coalition of advocates in your community </a:t>
            </a:r>
          </a:p>
          <a:p>
            <a:pPr indent="-457200">
              <a:buSzPts val="2800"/>
            </a:pPr>
            <a:r>
              <a:rPr lang="en-US" b="1" dirty="0">
                <a:solidFill>
                  <a:srgbClr val="0070C0"/>
                </a:solidFill>
              </a:rPr>
              <a:t>Area Agency on Aging Director</a:t>
            </a:r>
          </a:p>
          <a:p>
            <a:pPr indent="-457200">
              <a:buSzPts val="2800"/>
            </a:pPr>
            <a:r>
              <a:rPr lang="en-US" b="1" dirty="0">
                <a:solidFill>
                  <a:srgbClr val="0070C0"/>
                </a:solidFill>
              </a:rPr>
              <a:t>Philanthropy that support advocacy work</a:t>
            </a:r>
          </a:p>
          <a:p>
            <a:pPr indent="-457200">
              <a:buSzPts val="2800"/>
            </a:pPr>
            <a:r>
              <a:rPr lang="en-US" b="1" dirty="0">
                <a:solidFill>
                  <a:srgbClr val="0070C0"/>
                </a:solidFill>
              </a:rPr>
              <a:t>Healthcare professionals and hospitals</a:t>
            </a:r>
          </a:p>
          <a:p>
            <a:pPr indent="-457200">
              <a:buSzPts val="2800"/>
            </a:pPr>
            <a:r>
              <a:rPr lang="en-US" b="1" dirty="0">
                <a:solidFill>
                  <a:srgbClr val="0070C0"/>
                </a:solidFill>
              </a:rPr>
              <a:t>Senior Living Facilities</a:t>
            </a:r>
          </a:p>
          <a:p>
            <a:pPr indent="-457200">
              <a:buSzPts val="2800"/>
            </a:pPr>
            <a:r>
              <a:rPr lang="en-US" b="1" dirty="0">
                <a:solidFill>
                  <a:srgbClr val="0070C0"/>
                </a:solidFill>
              </a:rPr>
              <a:t>Chamber of Commerce and Business leaders </a:t>
            </a:r>
          </a:p>
          <a:p>
            <a:pPr indent="-457200">
              <a:buSzPts val="2800"/>
            </a:pPr>
            <a:r>
              <a:rPr lang="en-US" b="1" dirty="0">
                <a:solidFill>
                  <a:srgbClr val="0070C0"/>
                </a:solidFill>
              </a:rPr>
              <a:t>Faith and community leaders</a:t>
            </a:r>
          </a:p>
          <a:p>
            <a:pPr indent="-457200">
              <a:buSzPts val="2800"/>
            </a:pPr>
            <a:r>
              <a:rPr lang="en-US" b="1" dirty="0">
                <a:solidFill>
                  <a:srgbClr val="0070C0"/>
                </a:solidFill>
              </a:rPr>
              <a:t>Civic Leaders and Former Elected Officials </a:t>
            </a:r>
          </a:p>
          <a:p>
            <a:pPr marL="0" indent="0">
              <a:buSzPts val="2800"/>
              <a:buNone/>
            </a:pP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4D98102-FE18-3A2D-2394-E693335D4E5C}"/>
              </a:ext>
            </a:extLst>
          </p:cNvPr>
          <p:cNvSpPr>
            <a:spLocks noGrp="1"/>
          </p:cNvSpPr>
          <p:nvPr>
            <p:ph type="title"/>
          </p:nvPr>
        </p:nvSpPr>
        <p:spPr>
          <a:xfrm>
            <a:off x="838200" y="365125"/>
            <a:ext cx="10515600" cy="1325563"/>
          </a:xfrm>
        </p:spPr>
        <p:txBody>
          <a:bodyPr>
            <a:normAutofit/>
          </a:bodyPr>
          <a:lstStyle/>
          <a:p>
            <a:r>
              <a:rPr lang="en-US" sz="5400" dirty="0"/>
              <a:t>Session Learning Objectives </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5" name="Text Placeholder 2">
            <a:extLst>
              <a:ext uri="{FF2B5EF4-FFF2-40B4-BE49-F238E27FC236}">
                <a16:creationId xmlns:a16="http://schemas.microsoft.com/office/drawing/2014/main" id="{4FBCE49D-9F6C-B9E9-C079-C3306F67C409}"/>
              </a:ext>
            </a:extLst>
          </p:cNvPr>
          <p:cNvGraphicFramePr/>
          <p:nvPr>
            <p:extLst>
              <p:ext uri="{D42A27DB-BD31-4B8C-83A1-F6EECF244321}">
                <p14:modId xmlns:p14="http://schemas.microsoft.com/office/powerpoint/2010/main" val="408691240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311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8504-1F2F-43D3-F538-2C31CCE07395}"/>
              </a:ext>
            </a:extLst>
          </p:cNvPr>
          <p:cNvSpPr>
            <a:spLocks noGrp="1"/>
          </p:cNvSpPr>
          <p:nvPr>
            <p:ph type="title"/>
          </p:nvPr>
        </p:nvSpPr>
        <p:spPr/>
        <p:txBody>
          <a:bodyPr/>
          <a:lstStyle/>
          <a:p>
            <a:r>
              <a:rPr lang="en-US" sz="4400" b="1" dirty="0">
                <a:solidFill>
                  <a:schemeClr val="dk1"/>
                </a:solidFill>
                <a:latin typeface="Calibri"/>
                <a:ea typeface="Calibri"/>
                <a:cs typeface="Calibri"/>
                <a:sym typeface="Calibri"/>
              </a:rPr>
              <a:t>MoALSO</a:t>
            </a:r>
            <a:br>
              <a:rPr lang="en-US" sz="4400" b="1" dirty="0">
                <a:solidFill>
                  <a:schemeClr val="dk1"/>
                </a:solidFill>
                <a:latin typeface="Calibri"/>
                <a:ea typeface="Calibri"/>
                <a:cs typeface="Calibri"/>
                <a:sym typeface="Calibri"/>
              </a:rPr>
            </a:br>
            <a:r>
              <a:rPr lang="en-US" sz="4400" b="1" dirty="0">
                <a:solidFill>
                  <a:schemeClr val="dk1"/>
                </a:solidFill>
                <a:latin typeface="Calibri"/>
                <a:ea typeface="Calibri"/>
                <a:cs typeface="Calibri"/>
                <a:sym typeface="Calibri"/>
              </a:rPr>
              <a:t>can help</a:t>
            </a:r>
            <a:endParaRPr lang="en-US" b="1" dirty="0"/>
          </a:p>
        </p:txBody>
      </p:sp>
      <p:sp>
        <p:nvSpPr>
          <p:cNvPr id="3" name="Text Placeholder 2">
            <a:extLst>
              <a:ext uri="{FF2B5EF4-FFF2-40B4-BE49-F238E27FC236}">
                <a16:creationId xmlns:a16="http://schemas.microsoft.com/office/drawing/2014/main" id="{B8964DB4-02F0-1CE2-23A5-B441023EDAD3}"/>
              </a:ext>
            </a:extLst>
          </p:cNvPr>
          <p:cNvSpPr>
            <a:spLocks noGrp="1"/>
          </p:cNvSpPr>
          <p:nvPr>
            <p:ph type="body" idx="1"/>
          </p:nvPr>
        </p:nvSpPr>
        <p:spPr/>
        <p:txBody>
          <a:bodyPr>
            <a:normAutofit/>
          </a:bodyPr>
          <a:lstStyle/>
          <a:p>
            <a:r>
              <a:rPr lang="en-US" dirty="0">
                <a:highlight>
                  <a:srgbClr val="FFFFFF"/>
                </a:highlight>
                <a:latin typeface="Arial"/>
                <a:ea typeface="Arial"/>
                <a:cs typeface="Arial"/>
                <a:sym typeface="Arial"/>
              </a:rPr>
              <a:t>N</a:t>
            </a:r>
            <a:r>
              <a:rPr lang="en-US" sz="2800" dirty="0">
                <a:highlight>
                  <a:srgbClr val="FFFFFF"/>
                </a:highlight>
                <a:latin typeface="Arial"/>
                <a:ea typeface="Arial"/>
                <a:cs typeface="Arial"/>
                <a:sym typeface="Arial"/>
              </a:rPr>
              <a:t>etworking </a:t>
            </a:r>
          </a:p>
          <a:p>
            <a:r>
              <a:rPr lang="en-US" dirty="0">
                <a:highlight>
                  <a:srgbClr val="FFFFFF"/>
                </a:highlight>
                <a:latin typeface="Arial"/>
                <a:ea typeface="Arial"/>
                <a:cs typeface="Arial"/>
                <a:sym typeface="Arial"/>
              </a:rPr>
              <a:t>E</a:t>
            </a:r>
            <a:r>
              <a:rPr lang="en-US" sz="2800" dirty="0">
                <a:highlight>
                  <a:srgbClr val="FFFFFF"/>
                </a:highlight>
                <a:latin typeface="Arial"/>
                <a:ea typeface="Arial"/>
                <a:cs typeface="Arial"/>
                <a:sym typeface="Arial"/>
              </a:rPr>
              <a:t>ducation on best practices</a:t>
            </a:r>
          </a:p>
          <a:p>
            <a:r>
              <a:rPr lang="en-US" dirty="0">
                <a:highlight>
                  <a:srgbClr val="FFFFFF"/>
                </a:highlight>
                <a:latin typeface="Arial"/>
                <a:ea typeface="Arial"/>
                <a:cs typeface="Arial"/>
                <a:sym typeface="Arial"/>
              </a:rPr>
              <a:t>A</a:t>
            </a:r>
            <a:r>
              <a:rPr lang="en-US" sz="2800" dirty="0">
                <a:highlight>
                  <a:srgbClr val="FFFFFF"/>
                </a:highlight>
                <a:latin typeface="Arial"/>
                <a:ea typeface="Arial"/>
                <a:cs typeface="Arial"/>
                <a:sym typeface="Arial"/>
              </a:rPr>
              <a:t>dvocating</a:t>
            </a:r>
          </a:p>
          <a:p>
            <a:r>
              <a:rPr lang="en-US" sz="2800" dirty="0">
                <a:highlight>
                  <a:srgbClr val="FFFFFF"/>
                </a:highlight>
                <a:latin typeface="Arial"/>
                <a:ea typeface="Arial"/>
                <a:cs typeface="Arial"/>
                <a:sym typeface="Arial"/>
              </a:rPr>
              <a:t>Techni</a:t>
            </a:r>
            <a:r>
              <a:rPr lang="en-US" dirty="0">
                <a:highlight>
                  <a:srgbClr val="FFFFFF"/>
                </a:highlight>
                <a:latin typeface="Arial"/>
                <a:ea typeface="Arial"/>
                <a:cs typeface="Arial"/>
                <a:sym typeface="Arial"/>
              </a:rPr>
              <a:t>cal assistance</a:t>
            </a:r>
            <a:r>
              <a:rPr lang="en-US" sz="2800" dirty="0">
                <a:highlight>
                  <a:srgbClr val="FFFFFF"/>
                </a:highlight>
                <a:latin typeface="Arial"/>
                <a:ea typeface="Arial"/>
                <a:cs typeface="Arial"/>
                <a:sym typeface="Arial"/>
              </a:rPr>
              <a:t> to counties in passing a senior levy fund</a:t>
            </a:r>
          </a:p>
          <a:p>
            <a:endParaRPr lang="en-US" dirty="0"/>
          </a:p>
        </p:txBody>
      </p:sp>
      <p:sp>
        <p:nvSpPr>
          <p:cNvPr id="4" name="Text Placeholder 3">
            <a:extLst>
              <a:ext uri="{FF2B5EF4-FFF2-40B4-BE49-F238E27FC236}">
                <a16:creationId xmlns:a16="http://schemas.microsoft.com/office/drawing/2014/main" id="{4836CABA-E7AA-1E5A-0872-197829F15712}"/>
              </a:ext>
            </a:extLst>
          </p:cNvPr>
          <p:cNvSpPr>
            <a:spLocks noGrp="1"/>
          </p:cNvSpPr>
          <p:nvPr>
            <p:ph type="body" idx="2"/>
          </p:nvPr>
        </p:nvSpPr>
        <p:spPr/>
        <p:txBody>
          <a:bodyPr/>
          <a:lstStyle/>
          <a:p>
            <a:endParaRPr lang="en-US" dirty="0"/>
          </a:p>
        </p:txBody>
      </p:sp>
      <p:pic>
        <p:nvPicPr>
          <p:cNvPr id="5" name="Google Shape;112;p6" descr="Diagram&#10;&#10;Description automatically generated">
            <a:extLst>
              <a:ext uri="{FF2B5EF4-FFF2-40B4-BE49-F238E27FC236}">
                <a16:creationId xmlns:a16="http://schemas.microsoft.com/office/drawing/2014/main" id="{3BC1907F-7414-0593-C1E4-E8BCB5C7720F}"/>
              </a:ext>
            </a:extLst>
          </p:cNvPr>
          <p:cNvPicPr preferRelativeResize="0"/>
          <p:nvPr/>
        </p:nvPicPr>
        <p:blipFill rotWithShape="1">
          <a:blip r:embed="rId3">
            <a:alphaModFix/>
          </a:blip>
          <a:srcRect/>
          <a:stretch/>
        </p:blipFill>
        <p:spPr>
          <a:xfrm>
            <a:off x="6096000" y="1027906"/>
            <a:ext cx="5822862" cy="5710668"/>
          </a:xfrm>
          <a:prstGeom prst="rect">
            <a:avLst/>
          </a:prstGeom>
          <a:noFill/>
          <a:ln>
            <a:noFill/>
          </a:ln>
        </p:spPr>
      </p:pic>
      <p:pic>
        <p:nvPicPr>
          <p:cNvPr id="6" name="Google Shape;110;p6" descr="Logo&#10;&#10;Description automatically generated">
            <a:extLst>
              <a:ext uri="{FF2B5EF4-FFF2-40B4-BE49-F238E27FC236}">
                <a16:creationId xmlns:a16="http://schemas.microsoft.com/office/drawing/2014/main" id="{F92BF5CD-299E-1569-D81C-A2337379015C}"/>
              </a:ext>
            </a:extLst>
          </p:cNvPr>
          <p:cNvPicPr preferRelativeResize="0"/>
          <p:nvPr/>
        </p:nvPicPr>
        <p:blipFill rotWithShape="1">
          <a:blip r:embed="rId4">
            <a:alphaModFix/>
          </a:blip>
          <a:srcRect/>
          <a:stretch/>
        </p:blipFill>
        <p:spPr>
          <a:xfrm>
            <a:off x="59286" y="5358003"/>
            <a:ext cx="2014607" cy="1637919"/>
          </a:xfrm>
          <a:prstGeom prst="rect">
            <a:avLst/>
          </a:prstGeom>
          <a:noFill/>
          <a:ln>
            <a:noFill/>
          </a:ln>
        </p:spPr>
      </p:pic>
    </p:spTree>
    <p:extLst>
      <p:ext uri="{BB962C8B-B14F-4D97-AF65-F5344CB8AC3E}">
        <p14:creationId xmlns:p14="http://schemas.microsoft.com/office/powerpoint/2010/main" val="29167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6" descr="Graphical user interface&#10;&#10;Description automatically generated"/>
          <p:cNvPicPr preferRelativeResize="0"/>
          <p:nvPr/>
        </p:nvPicPr>
        <p:blipFill rotWithShape="1">
          <a:blip r:embed="rId3">
            <a:alphaModFix/>
          </a:blip>
          <a:srcRect/>
          <a:stretch/>
        </p:blipFill>
        <p:spPr>
          <a:xfrm>
            <a:off x="160328" y="75414"/>
            <a:ext cx="11531977"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261256" y="188249"/>
            <a:ext cx="7600651" cy="125108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000"/>
              <a:buFont typeface="Calibri"/>
              <a:buNone/>
            </a:pPr>
            <a:r>
              <a:rPr lang="en-US" sz="4000" b="1">
                <a:solidFill>
                  <a:schemeClr val="accent6"/>
                </a:solidFill>
                <a:latin typeface="Calibri"/>
                <a:ea typeface="Calibri"/>
                <a:cs typeface="Calibri"/>
                <a:sym typeface="Calibri"/>
              </a:rPr>
              <a:t>A few words about the campaign:  </a:t>
            </a:r>
            <a:endParaRPr/>
          </a:p>
        </p:txBody>
      </p:sp>
      <p:sp>
        <p:nvSpPr>
          <p:cNvPr id="248" name="Google Shape;248;p27"/>
          <p:cNvSpPr txBox="1">
            <a:spLocks noGrp="1"/>
          </p:cNvSpPr>
          <p:nvPr>
            <p:ph type="body" idx="1"/>
          </p:nvPr>
        </p:nvSpPr>
        <p:spPr>
          <a:xfrm>
            <a:off x="895927" y="1242204"/>
            <a:ext cx="9787946" cy="53430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The campaign is really the homestretch – 75% of your effort is on the coalition building and last 25% is on the actual political activity.</a:t>
            </a:r>
            <a:endParaRPr dirty="0"/>
          </a:p>
          <a:p>
            <a:pPr marL="0" lvl="0" indent="0" algn="l" rtl="0">
              <a:lnSpc>
                <a:spcPct val="90000"/>
              </a:lnSpc>
              <a:spcBef>
                <a:spcPts val="1000"/>
              </a:spcBef>
              <a:spcAft>
                <a:spcPts val="0"/>
              </a:spcAft>
              <a:buClr>
                <a:schemeClr val="dk1"/>
              </a:buClr>
              <a:buSzPts val="2800"/>
              <a:buNone/>
            </a:pPr>
            <a:r>
              <a:rPr lang="en-US" b="1" dirty="0"/>
              <a:t>Develop a communication and campaign plan </a:t>
            </a:r>
            <a:r>
              <a:rPr lang="en-US" sz="1800" b="1" dirty="0"/>
              <a:t>(examples in the toolkit)</a:t>
            </a:r>
            <a:endParaRPr dirty="0"/>
          </a:p>
          <a:p>
            <a:pPr marL="0" lvl="0" indent="0" algn="l" rtl="0">
              <a:lnSpc>
                <a:spcPct val="90000"/>
              </a:lnSpc>
              <a:spcBef>
                <a:spcPts val="1000"/>
              </a:spcBef>
              <a:spcAft>
                <a:spcPts val="0"/>
              </a:spcAft>
              <a:buClr>
                <a:schemeClr val="dk1"/>
              </a:buClr>
              <a:buSzPts val="2800"/>
              <a:buNone/>
            </a:pPr>
            <a:r>
              <a:rPr lang="en-US" b="1" dirty="0"/>
              <a:t>Understand the political landscape – politics is local!</a:t>
            </a:r>
            <a:endParaRPr dirty="0"/>
          </a:p>
          <a:p>
            <a:pPr marL="0" lvl="0" indent="0" algn="l" rtl="0">
              <a:lnSpc>
                <a:spcPct val="90000"/>
              </a:lnSpc>
              <a:spcBef>
                <a:spcPts val="1000"/>
              </a:spcBef>
              <a:spcAft>
                <a:spcPts val="0"/>
              </a:spcAft>
              <a:buClr>
                <a:schemeClr val="dk1"/>
              </a:buClr>
              <a:buSzPts val="2800"/>
              <a:buNone/>
            </a:pPr>
            <a:r>
              <a:rPr lang="en-US" b="1" dirty="0"/>
              <a:t>Key messages and educational materials </a:t>
            </a:r>
            <a:r>
              <a:rPr lang="en-US" sz="1800" b="1" dirty="0"/>
              <a:t>(examples to follow)</a:t>
            </a:r>
            <a:endParaRPr dirty="0"/>
          </a:p>
          <a:p>
            <a:pPr marL="0" lvl="0" indent="0" algn="l" rtl="0">
              <a:lnSpc>
                <a:spcPct val="90000"/>
              </a:lnSpc>
              <a:spcBef>
                <a:spcPts val="1000"/>
              </a:spcBef>
              <a:spcAft>
                <a:spcPts val="0"/>
              </a:spcAft>
              <a:buClr>
                <a:schemeClr val="dk1"/>
              </a:buClr>
              <a:buSzPts val="2800"/>
              <a:buNone/>
            </a:pPr>
            <a:r>
              <a:rPr lang="en-US" b="1" dirty="0"/>
              <a:t>Get your message out – get a good “elevator pitch” </a:t>
            </a:r>
            <a:endParaRPr dirty="0"/>
          </a:p>
          <a:p>
            <a:pPr marL="0" lvl="0" indent="0" algn="l" rtl="0">
              <a:lnSpc>
                <a:spcPct val="90000"/>
              </a:lnSpc>
              <a:spcBef>
                <a:spcPts val="1000"/>
              </a:spcBef>
              <a:spcAft>
                <a:spcPts val="0"/>
              </a:spcAft>
              <a:buClr>
                <a:schemeClr val="dk1"/>
              </a:buClr>
              <a:buSzPts val="2800"/>
              <a:buNone/>
            </a:pPr>
            <a:r>
              <a:rPr lang="en-US" b="1" dirty="0"/>
              <a:t>Know the basics/benefits of the levy – anticipate the opposition</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249" name="Google Shape;249;p27"/>
          <p:cNvPicPr preferRelativeResize="0"/>
          <p:nvPr/>
        </p:nvPicPr>
        <p:blipFill rotWithShape="1">
          <a:blip r:embed="rId3">
            <a:alphaModFix/>
          </a:blip>
          <a:srcRect/>
          <a:stretch/>
        </p:blipFill>
        <p:spPr>
          <a:xfrm>
            <a:off x="9923758" y="65702"/>
            <a:ext cx="2170888" cy="146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EXAMPLE - Seniors Count Campaign in St. Charles/St Louis</a:t>
            </a:r>
            <a:endParaRPr/>
          </a:p>
        </p:txBody>
      </p:sp>
      <p:pic>
        <p:nvPicPr>
          <p:cNvPr id="255" name="Google Shape;255;p28"/>
          <p:cNvPicPr preferRelativeResize="0">
            <a:picLocks noGrp="1"/>
          </p:cNvPicPr>
          <p:nvPr>
            <p:ph type="body" idx="1"/>
          </p:nvPr>
        </p:nvPicPr>
        <p:blipFill rotWithShape="1">
          <a:blip r:embed="rId3">
            <a:alphaModFix/>
          </a:blip>
          <a:srcRect/>
          <a:stretch/>
        </p:blipFill>
        <p:spPr>
          <a:xfrm>
            <a:off x="286231" y="1820334"/>
            <a:ext cx="6896259" cy="3881726"/>
          </a:xfrm>
          <a:prstGeom prst="rect">
            <a:avLst/>
          </a:prstGeom>
          <a:noFill/>
          <a:ln>
            <a:noFill/>
          </a:ln>
        </p:spPr>
      </p:pic>
      <p:pic>
        <p:nvPicPr>
          <p:cNvPr id="256" name="Google Shape;256;p28"/>
          <p:cNvPicPr preferRelativeResize="0">
            <a:picLocks noGrp="1"/>
          </p:cNvPicPr>
          <p:nvPr>
            <p:ph type="body" idx="2"/>
          </p:nvPr>
        </p:nvPicPr>
        <p:blipFill rotWithShape="1">
          <a:blip r:embed="rId4">
            <a:alphaModFix/>
          </a:blip>
          <a:srcRect/>
          <a:stretch/>
        </p:blipFill>
        <p:spPr>
          <a:xfrm>
            <a:off x="5560116" y="2269998"/>
            <a:ext cx="6502488" cy="18965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b="1" dirty="0">
              <a:solidFill>
                <a:srgbClr val="548135"/>
              </a:solidFill>
            </a:endParaRPr>
          </a:p>
        </p:txBody>
      </p:sp>
      <p:sp>
        <p:nvSpPr>
          <p:cNvPr id="280" name="Google Shape;28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1" name="Google Shape;281;p32" descr="Ask Questions to Improve Your Leadership"/>
          <p:cNvPicPr preferRelativeResize="0">
            <a:picLocks noGrp="1"/>
          </p:cNvPicPr>
          <p:nvPr>
            <p:ph type="body" idx="1"/>
          </p:nvPr>
        </p:nvPicPr>
        <p:blipFill rotWithShape="1">
          <a:blip r:embed="rId3">
            <a:alphaModFix/>
          </a:blip>
          <a:srcRect/>
          <a:stretch/>
        </p:blipFill>
        <p:spPr>
          <a:xfrm>
            <a:off x="2089469" y="365125"/>
            <a:ext cx="8013061" cy="60097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rotWithShape="1">
          <a:blip r:embed="rId3">
            <a:alphaModFix/>
          </a:blip>
          <a:srcRect/>
          <a:stretch/>
        </p:blipFill>
        <p:spPr>
          <a:xfrm>
            <a:off x="0" y="616703"/>
            <a:ext cx="12192000" cy="56245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body" idx="4294967295"/>
          </p:nvPr>
        </p:nvSpPr>
        <p:spPr>
          <a:xfrm>
            <a:off x="6096000" y="1027114"/>
            <a:ext cx="6096000" cy="51498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b="1" u="sng" dirty="0">
                <a:solidFill>
                  <a:schemeClr val="hlink"/>
                </a:solidFill>
                <a:hlinkClick r:id="rId3"/>
              </a:rPr>
              <a:t>Laura Loyacono</a:t>
            </a:r>
            <a:endParaRPr dirty="0"/>
          </a:p>
          <a:p>
            <a:pPr marL="0" lvl="0" indent="0" algn="l" rtl="0">
              <a:lnSpc>
                <a:spcPct val="90000"/>
              </a:lnSpc>
              <a:spcBef>
                <a:spcPts val="1000"/>
              </a:spcBef>
              <a:spcAft>
                <a:spcPts val="0"/>
              </a:spcAft>
              <a:buClr>
                <a:srgbClr val="0563C1"/>
              </a:buClr>
              <a:buSzPts val="2400"/>
              <a:buNone/>
            </a:pPr>
            <a:r>
              <a:rPr lang="en-US" sz="2400" b="1" u="sng" dirty="0">
                <a:solidFill>
                  <a:srgbClr val="0563C1"/>
                </a:solidFill>
                <a:hlinkClick r:id="rId3">
                  <a:extLst>
                    <a:ext uri="{A12FA001-AC4F-418D-AE19-62706E023703}">
                      <ahyp:hlinkClr xmlns:ahyp="http://schemas.microsoft.com/office/drawing/2018/hyperlinkcolor" val="tx"/>
                    </a:ext>
                  </a:extLst>
                </a:hlinkClick>
              </a:rPr>
              <a:t>Laura.loyacono@gmail.com</a:t>
            </a:r>
            <a:endParaRPr sz="2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Tina Uridge</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4"/>
              </a:rPr>
              <a:t>tina@claycoseniors.org</a:t>
            </a:r>
            <a:endParaRPr sz="2400" b="1" dirty="0"/>
          </a:p>
          <a:p>
            <a:pPr marL="0" lvl="0" indent="0" algn="l" rtl="0">
              <a:lnSpc>
                <a:spcPct val="90000"/>
              </a:lnSpc>
              <a:spcBef>
                <a:spcPts val="1000"/>
              </a:spcBef>
              <a:spcAft>
                <a:spcPts val="0"/>
              </a:spcAft>
              <a:buClr>
                <a:schemeClr val="dk1"/>
              </a:buClr>
              <a:buSzPts val="2400"/>
              <a:buNone/>
            </a:pPr>
            <a:endParaRPr sz="2400" b="1" dirty="0"/>
          </a:p>
          <a:p>
            <a:pPr marL="0" lvl="0" indent="0" algn="l" rtl="0">
              <a:lnSpc>
                <a:spcPct val="90000"/>
              </a:lnSpc>
              <a:spcBef>
                <a:spcPts val="1000"/>
              </a:spcBef>
              <a:spcAft>
                <a:spcPts val="0"/>
              </a:spcAft>
              <a:buClr>
                <a:schemeClr val="dk1"/>
              </a:buClr>
              <a:buSzPts val="2400"/>
              <a:buNone/>
            </a:pPr>
            <a:r>
              <a:rPr lang="en-US" sz="2400" b="1" dirty="0"/>
              <a:t>Debbie Gwin</a:t>
            </a:r>
            <a:endParaRPr sz="2400" b="1" dirty="0"/>
          </a:p>
          <a:p>
            <a:pPr marL="0" lvl="0" indent="0" algn="l" rtl="0">
              <a:lnSpc>
                <a:spcPct val="90000"/>
              </a:lnSpc>
              <a:spcBef>
                <a:spcPts val="1000"/>
              </a:spcBef>
              <a:spcAft>
                <a:spcPts val="0"/>
              </a:spcAft>
              <a:buClr>
                <a:schemeClr val="dk1"/>
              </a:buClr>
              <a:buSzPts val="2400"/>
              <a:buNone/>
            </a:pPr>
            <a:r>
              <a:rPr lang="en-US" sz="2400" b="1" u="sng" dirty="0">
                <a:solidFill>
                  <a:schemeClr val="hlink"/>
                </a:solidFill>
                <a:hlinkClick r:id="rId5"/>
              </a:rPr>
              <a:t>dgwin@platteseniors.org</a:t>
            </a:r>
            <a:endParaRPr sz="2400" b="1"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www. moalso.org </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292" name="Google Shape;292;p34" descr="Contact Us Customer Support - Free image on Pixabay"/>
          <p:cNvPicPr preferRelativeResize="0">
            <a:picLocks noGrp="1"/>
          </p:cNvPicPr>
          <p:nvPr>
            <p:ph type="body" idx="4294967295"/>
          </p:nvPr>
        </p:nvPicPr>
        <p:blipFill rotWithShape="1">
          <a:blip r:embed="rId6">
            <a:alphaModFix/>
          </a:blip>
          <a:srcRect/>
          <a:stretch/>
        </p:blipFill>
        <p:spPr>
          <a:xfrm>
            <a:off x="830179" y="1027113"/>
            <a:ext cx="4940300" cy="494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4" descr="Old wrinkled hands with some coins">
            <a:extLst>
              <a:ext uri="{FF2B5EF4-FFF2-40B4-BE49-F238E27FC236}">
                <a16:creationId xmlns:a16="http://schemas.microsoft.com/office/drawing/2014/main" id="{AE6D7537-7D40-96BC-FE8E-2BEC45578A1C}"/>
              </a:ext>
            </a:extLst>
          </p:cNvPr>
          <p:cNvPicPr>
            <a:picLocks noChangeAspect="1"/>
          </p:cNvPicPr>
          <p:nvPr/>
        </p:nvPicPr>
        <p:blipFill rotWithShape="1">
          <a:blip r:embed="rId3"/>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A17F72DB-28C5-FDF8-DA7A-F04E0FD43B97}"/>
              </a:ext>
            </a:extLst>
          </p:cNvPr>
          <p:cNvSpPr>
            <a:spLocks noGrp="1"/>
          </p:cNvSpPr>
          <p:nvPr>
            <p:ph type="title"/>
          </p:nvPr>
        </p:nvSpPr>
        <p:spPr>
          <a:xfrm>
            <a:off x="838200" y="365125"/>
            <a:ext cx="3822189" cy="1899912"/>
          </a:xfrm>
        </p:spPr>
        <p:txBody>
          <a:bodyPr>
            <a:normAutofit/>
          </a:bodyPr>
          <a:lstStyle/>
          <a:p>
            <a:r>
              <a:rPr lang="en-US" sz="4000" b="1">
                <a:latin typeface="Calibri"/>
                <a:ea typeface="Calibri"/>
                <a:cs typeface="Calibri"/>
                <a:sym typeface="Calibri"/>
              </a:rPr>
              <a:t>What is a Senior Levy?</a:t>
            </a:r>
            <a:endParaRPr lang="en-US" sz="4000"/>
          </a:p>
        </p:txBody>
      </p:sp>
      <p:sp>
        <p:nvSpPr>
          <p:cNvPr id="3" name="Text Placeholder 2">
            <a:extLst>
              <a:ext uri="{FF2B5EF4-FFF2-40B4-BE49-F238E27FC236}">
                <a16:creationId xmlns:a16="http://schemas.microsoft.com/office/drawing/2014/main" id="{8A302F82-C4FE-4FFA-D5DE-4EE918CDD4FA}"/>
              </a:ext>
            </a:extLst>
          </p:cNvPr>
          <p:cNvSpPr>
            <a:spLocks noGrp="1"/>
          </p:cNvSpPr>
          <p:nvPr>
            <p:ph type="body" idx="1"/>
          </p:nvPr>
        </p:nvSpPr>
        <p:spPr>
          <a:xfrm>
            <a:off x="567160" y="1921397"/>
            <a:ext cx="4093230" cy="4255566"/>
          </a:xfrm>
        </p:spPr>
        <p:txBody>
          <a:bodyPr>
            <a:normAutofit fontScale="92500"/>
          </a:bodyPr>
          <a:lstStyle/>
          <a:p>
            <a:r>
              <a:rPr lang="en-US" dirty="0">
                <a:latin typeface="Calibri"/>
                <a:ea typeface="Calibri"/>
                <a:cs typeface="Calibri"/>
                <a:sym typeface="Calibri"/>
              </a:rPr>
              <a:t>Established in Missouri state statute in 1989 </a:t>
            </a:r>
          </a:p>
          <a:p>
            <a:r>
              <a:rPr lang="en-US" dirty="0"/>
              <a:t>S</a:t>
            </a:r>
            <a:r>
              <a:rPr lang="en-US" dirty="0">
                <a:latin typeface="Calibri"/>
                <a:ea typeface="Calibri"/>
                <a:cs typeface="Calibri"/>
                <a:sym typeface="Calibri"/>
              </a:rPr>
              <a:t>tatute authorizes levies on the county ballot </a:t>
            </a:r>
          </a:p>
          <a:p>
            <a:r>
              <a:rPr lang="en-US" dirty="0"/>
              <a:t>D</a:t>
            </a:r>
            <a:r>
              <a:rPr lang="en-US" dirty="0">
                <a:latin typeface="Calibri"/>
                <a:ea typeface="Calibri"/>
                <a:cs typeface="Calibri"/>
                <a:sym typeface="Calibri"/>
              </a:rPr>
              <a:t>escribes the appointment and governance of a Senior Citizens’ Services Fund Board </a:t>
            </a:r>
          </a:p>
          <a:p>
            <a:r>
              <a:rPr lang="en-US" dirty="0">
                <a:latin typeface="Calibri"/>
                <a:ea typeface="Calibri"/>
                <a:cs typeface="Calibri"/>
                <a:sym typeface="Calibri"/>
              </a:rPr>
              <a:t>Established fund uses </a:t>
            </a:r>
            <a:endParaRPr lang="en-US" dirty="0"/>
          </a:p>
          <a:p>
            <a:endParaRPr lang="en-US" sz="2000" dirty="0"/>
          </a:p>
        </p:txBody>
      </p:sp>
    </p:spTree>
    <p:extLst>
      <p:ext uri="{BB962C8B-B14F-4D97-AF65-F5344CB8AC3E}">
        <p14:creationId xmlns:p14="http://schemas.microsoft.com/office/powerpoint/2010/main" val="213146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15000"/>
              </a:lnSpc>
              <a:spcBef>
                <a:spcPts val="0"/>
              </a:spcBef>
              <a:spcAft>
                <a:spcPts val="0"/>
              </a:spcAft>
              <a:buClr>
                <a:schemeClr val="dk1"/>
              </a:buClr>
              <a:buSzPts val="2800"/>
              <a:buNone/>
            </a:pPr>
            <a:endParaRPr sz="3600" dirty="0">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2800"/>
              <a:buNone/>
            </a:pPr>
            <a:r>
              <a:rPr lang="en-US" sz="3600" dirty="0">
                <a:latin typeface="Calibri"/>
                <a:ea typeface="Calibri"/>
                <a:cs typeface="Calibri"/>
                <a:sym typeface="Calibri"/>
              </a:rPr>
              <a:t>The law allows counties to ask voters to allow a tax of up to </a:t>
            </a:r>
            <a:r>
              <a:rPr lang="en-US" sz="3600" u="sng" dirty="0">
                <a:latin typeface="Calibri"/>
                <a:ea typeface="Calibri"/>
                <a:cs typeface="Calibri"/>
                <a:sym typeface="Calibri"/>
              </a:rPr>
              <a:t>5 cents per $100 </a:t>
            </a:r>
            <a:r>
              <a:rPr lang="en-US" sz="3600" dirty="0">
                <a:latin typeface="Calibri"/>
                <a:ea typeface="Calibri"/>
                <a:cs typeface="Calibri"/>
                <a:sym typeface="Calibri"/>
              </a:rPr>
              <a:t>of assessed valuation on all taxable property for the purpose of providing services to persons sixty years of age or older. Visit the revised statutes of </a:t>
            </a:r>
            <a:r>
              <a:rPr lang="en-US" sz="36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Missouri RSMo 67.990 – 67.995</a:t>
            </a:r>
            <a:r>
              <a:rPr lang="en-US" sz="3600" dirty="0">
                <a:latin typeface="Calibri"/>
                <a:ea typeface="Calibri"/>
                <a:cs typeface="Calibri"/>
                <a:sym typeface="Calibri"/>
              </a:rPr>
              <a:t>. </a:t>
            </a:r>
            <a:endParaRPr sz="36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4400"/>
              <a:buNone/>
            </a:pPr>
            <a:endParaRPr sz="4400" i="1" dirty="0"/>
          </a:p>
        </p:txBody>
      </p:sp>
      <p:sp>
        <p:nvSpPr>
          <p:cNvPr id="160" name="Google Shape;160;p9"/>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1" name="Google Shape;161;p9" descr="Logo&#10;&#10;Description automatically generated"/>
          <p:cNvPicPr preferRelativeResize="0"/>
          <p:nvPr/>
        </p:nvPicPr>
        <p:blipFill rotWithShape="1">
          <a:blip r:embed="rId4">
            <a:alphaModFix/>
          </a:blip>
          <a:srcRect/>
          <a:stretch/>
        </p:blipFill>
        <p:spPr>
          <a:xfrm>
            <a:off x="273138" y="4918730"/>
            <a:ext cx="2014607" cy="1637919"/>
          </a:xfrm>
          <a:prstGeom prst="rect">
            <a:avLst/>
          </a:prstGeom>
          <a:noFill/>
          <a:ln>
            <a:noFill/>
          </a:ln>
        </p:spPr>
      </p:pic>
      <p:sp>
        <p:nvSpPr>
          <p:cNvPr id="162" name="Google Shape;162;p9"/>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B050"/>
              </a:buClr>
              <a:buSzPts val="4000"/>
              <a:buFont typeface="Calibri"/>
              <a:buNone/>
            </a:pPr>
            <a:r>
              <a:rPr lang="en-US" sz="4000" b="1" dirty="0">
                <a:solidFill>
                  <a:srgbClr val="00B050"/>
                </a:solidFill>
                <a:latin typeface="Calibri"/>
                <a:ea typeface="Calibri"/>
                <a:cs typeface="Calibri"/>
                <a:sym typeface="Calibri"/>
              </a:rPr>
              <a:t>How does it work? </a:t>
            </a:r>
            <a:endParaRPr sz="4000" b="1" dirty="0">
              <a:solidFill>
                <a:srgbClr val="00B05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subTitle" idx="1"/>
          </p:nvPr>
        </p:nvSpPr>
        <p:spPr>
          <a:xfrm>
            <a:off x="765029" y="508001"/>
            <a:ext cx="10851647" cy="47618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B050"/>
              </a:buClr>
              <a:buSzPts val="3600"/>
              <a:buNone/>
            </a:pPr>
            <a:r>
              <a:rPr lang="en-US" sz="3600" b="1" i="0" dirty="0">
                <a:solidFill>
                  <a:srgbClr val="00B050"/>
                </a:solidFill>
                <a:latin typeface="Calibri"/>
                <a:ea typeface="Calibri"/>
                <a:cs typeface="Calibri"/>
                <a:sym typeface="Calibri"/>
              </a:rPr>
              <a:t>55 Out of 115 Counties have a Senior Levy Fund</a:t>
            </a:r>
            <a:endParaRPr dirty="0"/>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endParaRPr lang="en-US" sz="3600" b="0" i="0" dirty="0">
              <a:solidFill>
                <a:srgbClr val="000000"/>
              </a:solidFill>
              <a:latin typeface="Calibri"/>
              <a:ea typeface="Calibri"/>
              <a:cs typeface="Calibri"/>
              <a:sym typeface="Calibri"/>
            </a:endParaRPr>
          </a:p>
          <a:p>
            <a:pPr marL="742950" lvl="0" indent="-742950" algn="l" rtl="0">
              <a:lnSpc>
                <a:spcPct val="90000"/>
              </a:lnSpc>
              <a:spcBef>
                <a:spcPts val="1000"/>
              </a:spcBef>
              <a:spcAft>
                <a:spcPts val="0"/>
              </a:spcAft>
              <a:buClr>
                <a:schemeClr val="dk1"/>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Levy must be passed with voter approval.</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b="0" i="0" dirty="0">
                <a:solidFill>
                  <a:srgbClr val="000000"/>
                </a:solidFill>
                <a:latin typeface="Calibri"/>
                <a:ea typeface="Calibri"/>
                <a:cs typeface="Calibri"/>
                <a:sym typeface="Calibri"/>
              </a:rPr>
              <a:t>Senior Levy Funds are administered by th</a:t>
            </a:r>
            <a:r>
              <a:rPr lang="en-US" sz="3600" dirty="0">
                <a:solidFill>
                  <a:srgbClr val="000000"/>
                </a:solidFill>
              </a:rPr>
              <a:t>e county. </a:t>
            </a:r>
          </a:p>
          <a:p>
            <a:pPr marL="742950" lvl="0" indent="-742950" algn="l" rtl="0">
              <a:lnSpc>
                <a:spcPct val="90000"/>
              </a:lnSpc>
              <a:spcBef>
                <a:spcPts val="1000"/>
              </a:spcBef>
              <a:spcAft>
                <a:spcPts val="0"/>
              </a:spcAft>
              <a:buClr>
                <a:srgbClr val="000000"/>
              </a:buClr>
              <a:buSzPts val="3600"/>
              <a:buFont typeface="Arial" panose="020B0604020202020204" pitchFamily="34" charset="0"/>
              <a:buChar char="•"/>
            </a:pPr>
            <a:r>
              <a:rPr lang="en-US" sz="3600" dirty="0">
                <a:solidFill>
                  <a:srgbClr val="000000"/>
                </a:solidFill>
              </a:rPr>
              <a:t>Tax revenue is distributed to organizations to support services to residents </a:t>
            </a:r>
            <a:r>
              <a:rPr lang="en-US" sz="3600" b="1" dirty="0">
                <a:solidFill>
                  <a:srgbClr val="000000"/>
                </a:solidFill>
              </a:rPr>
              <a:t>60 years and older</a:t>
            </a:r>
            <a:r>
              <a:rPr lang="en-US" sz="3600" dirty="0">
                <a:solidFill>
                  <a:srgbClr val="000000"/>
                </a:solidFill>
              </a:rPr>
              <a:t>. </a:t>
            </a:r>
            <a:endParaRPr sz="4400" i="1" dirty="0"/>
          </a:p>
        </p:txBody>
      </p:sp>
      <p:sp>
        <p:nvSpPr>
          <p:cNvPr id="169" name="Google Shape;169;p10"/>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10"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71" name="Google Shape;171;p10"/>
          <p:cNvSpPr txBox="1"/>
          <p:nvPr/>
        </p:nvSpPr>
        <p:spPr>
          <a:xfrm>
            <a:off x="575324" y="556333"/>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endParaRPr sz="4000" b="1">
              <a:solidFill>
                <a:srgbClr val="00B05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subTitle" idx="1"/>
          </p:nvPr>
        </p:nvSpPr>
        <p:spPr>
          <a:xfrm>
            <a:off x="201169" y="2010247"/>
            <a:ext cx="5175503" cy="3071205"/>
          </a:xfrm>
          <a:prstGeom prst="rect">
            <a:avLst/>
          </a:prstGeom>
          <a:noFill/>
          <a:ln>
            <a:noFill/>
          </a:ln>
        </p:spPr>
        <p:txBody>
          <a:bodyPr spcFirstLastPara="1" wrap="square" lIns="91425" tIns="45700" rIns="91425" bIns="45700" anchor="t" anchorCtr="0">
            <a:normAutofit/>
          </a:bodyPr>
          <a:lstStyle/>
          <a:p>
            <a:pPr marL="6350" lvl="0" indent="0" algn="l" rtl="0">
              <a:lnSpc>
                <a:spcPct val="90000"/>
              </a:lnSpc>
              <a:spcBef>
                <a:spcPts val="0"/>
              </a:spcBef>
              <a:spcAft>
                <a:spcPts val="0"/>
              </a:spcAft>
              <a:buClr>
                <a:schemeClr val="dk1"/>
              </a:buClr>
              <a:buSzPts val="1900"/>
            </a:pPr>
            <a:r>
              <a:rPr lang="en-US" sz="1900" dirty="0">
                <a:highlight>
                  <a:srgbClr val="FFFFFF"/>
                </a:highlight>
                <a:latin typeface="Arial"/>
                <a:ea typeface="Arial"/>
                <a:cs typeface="Arial"/>
                <a:sym typeface="Arial"/>
              </a:rPr>
              <a:t>The Missouri Association of Levy Boards &amp; Senior Organizations (MoALSO) assists and supports current levy boards, members, and other stakeholders through networking and education. MoALSO also provides assistance to groups interested in passing a senior levy in their counties and advocates around state issues impacting older adults. </a:t>
            </a:r>
            <a:endParaRPr dirty="0"/>
          </a:p>
        </p:txBody>
      </p:sp>
      <p:sp>
        <p:nvSpPr>
          <p:cNvPr id="109" name="Google Shape;109;p6"/>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6"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11" name="Google Shape;111;p6"/>
          <p:cNvSpPr txBox="1"/>
          <p:nvPr/>
        </p:nvSpPr>
        <p:spPr>
          <a:xfrm>
            <a:off x="425057" y="674243"/>
            <a:ext cx="11820939" cy="113533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MoALSO</a:t>
            </a:r>
            <a:br>
              <a:rPr lang="en-US" sz="4000">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Who we are</a:t>
            </a:r>
            <a:endParaRPr sz="4000" b="1">
              <a:solidFill>
                <a:schemeClr val="dk1"/>
              </a:solidFill>
              <a:latin typeface="Calibri"/>
              <a:ea typeface="Calibri"/>
              <a:cs typeface="Calibri"/>
              <a:sym typeface="Calibri"/>
            </a:endParaRPr>
          </a:p>
        </p:txBody>
      </p:sp>
      <p:pic>
        <p:nvPicPr>
          <p:cNvPr id="112" name="Google Shape;112;p6" descr="Diagram&#10;&#10;Description automatically generated"/>
          <p:cNvPicPr preferRelativeResize="0"/>
          <p:nvPr/>
        </p:nvPicPr>
        <p:blipFill rotWithShape="1">
          <a:blip r:embed="rId4">
            <a:alphaModFix/>
          </a:blip>
          <a:srcRect/>
          <a:stretch/>
        </p:blipFill>
        <p:spPr>
          <a:xfrm>
            <a:off x="6095999" y="932688"/>
            <a:ext cx="5386997" cy="4882896"/>
          </a:xfrm>
          <a:prstGeom prst="rect">
            <a:avLst/>
          </a:prstGeom>
          <a:noFill/>
          <a:ln>
            <a:noFill/>
          </a:ln>
        </p:spPr>
      </p:pic>
      <p:sp>
        <p:nvSpPr>
          <p:cNvPr id="113" name="Google Shape;113;p6"/>
          <p:cNvSpPr txBox="1"/>
          <p:nvPr/>
        </p:nvSpPr>
        <p:spPr>
          <a:xfrm>
            <a:off x="6183608" y="-334818"/>
            <a:ext cx="5822861" cy="113533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b="1" dirty="0">
                <a:solidFill>
                  <a:schemeClr val="dk1"/>
                </a:solidFill>
                <a:latin typeface="Calibri"/>
                <a:ea typeface="Calibri"/>
                <a:cs typeface="Calibri"/>
                <a:sym typeface="Calibri"/>
              </a:rPr>
              <a:t>Missouri Counties with Senior Levies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420238" y="281806"/>
            <a:ext cx="10988899" cy="8280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4900">
                <a:solidFill>
                  <a:srgbClr val="002060"/>
                </a:solidFill>
                <a:latin typeface="Calibri"/>
                <a:ea typeface="Calibri"/>
                <a:cs typeface="Calibri"/>
                <a:sym typeface="Calibri"/>
              </a:rPr>
              <a:t>Missouri’s Senior Population</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endParaRPr/>
          </a:p>
        </p:txBody>
      </p:sp>
      <p:pic>
        <p:nvPicPr>
          <p:cNvPr id="134" name="Google Shape;134;p5"/>
          <p:cNvPicPr preferRelativeResize="0">
            <a:picLocks noGrp="1"/>
          </p:cNvPicPr>
          <p:nvPr>
            <p:ph type="body" idx="1"/>
          </p:nvPr>
        </p:nvPicPr>
        <p:blipFill rotWithShape="1">
          <a:blip r:embed="rId3">
            <a:alphaModFix/>
          </a:blip>
          <a:srcRect/>
          <a:stretch/>
        </p:blipFill>
        <p:spPr>
          <a:xfrm>
            <a:off x="227146" y="1062456"/>
            <a:ext cx="5516363" cy="5378001"/>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5512756" y="1501296"/>
            <a:ext cx="5313501" cy="4991887"/>
          </a:xfrm>
          <a:prstGeom prst="rect">
            <a:avLst/>
          </a:prstGeom>
          <a:noFill/>
          <a:ln>
            <a:noFill/>
          </a:ln>
        </p:spPr>
      </p:pic>
      <p:grpSp>
        <p:nvGrpSpPr>
          <p:cNvPr id="136" name="Google Shape;136;p5"/>
          <p:cNvGrpSpPr/>
          <p:nvPr/>
        </p:nvGrpSpPr>
        <p:grpSpPr>
          <a:xfrm>
            <a:off x="9545216" y="124676"/>
            <a:ext cx="3265715" cy="2124002"/>
            <a:chOff x="7408822" y="1670653"/>
            <a:chExt cx="1916164" cy="1267957"/>
          </a:xfrm>
        </p:grpSpPr>
        <p:sp>
          <p:nvSpPr>
            <p:cNvPr id="137" name="Google Shape;137;p5"/>
            <p:cNvSpPr/>
            <p:nvPr/>
          </p:nvSpPr>
          <p:spPr>
            <a:xfrm>
              <a:off x="7497935" y="1915691"/>
              <a:ext cx="111953" cy="110736"/>
            </a:xfrm>
            <a:prstGeom prst="rect">
              <a:avLst/>
            </a:prstGeom>
            <a:solidFill>
              <a:srgbClr val="FFFF0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5"/>
            <p:cNvSpPr/>
            <p:nvPr/>
          </p:nvSpPr>
          <p:spPr>
            <a:xfrm>
              <a:off x="7497935" y="2071652"/>
              <a:ext cx="111953" cy="110736"/>
            </a:xfrm>
            <a:prstGeom prst="rect">
              <a:avLst/>
            </a:prstGeom>
            <a:solidFill>
              <a:srgbClr val="D0FF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5"/>
            <p:cNvSpPr/>
            <p:nvPr/>
          </p:nvSpPr>
          <p:spPr>
            <a:xfrm>
              <a:off x="7497936" y="2230476"/>
              <a:ext cx="111953" cy="110736"/>
            </a:xfrm>
            <a:prstGeom prst="rect">
              <a:avLst/>
            </a:prstGeom>
            <a:solidFill>
              <a:srgbClr val="90DB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p:nvPr/>
          </p:nvSpPr>
          <p:spPr>
            <a:xfrm>
              <a:off x="7501908" y="2383575"/>
              <a:ext cx="111953" cy="110736"/>
            </a:xfrm>
            <a:prstGeom prst="rect">
              <a:avLst/>
            </a:prstGeom>
            <a:solidFill>
              <a:srgbClr val="3030FF"/>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5"/>
            <p:cNvSpPr/>
            <p:nvPr/>
          </p:nvSpPr>
          <p:spPr>
            <a:xfrm>
              <a:off x="7502268" y="2532967"/>
              <a:ext cx="111953" cy="110736"/>
            </a:xfrm>
            <a:prstGeom prst="rect">
              <a:avLst/>
            </a:prstGeom>
            <a:solidFill>
              <a:srgbClr val="0000A0"/>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p:nvPr/>
          </p:nvSpPr>
          <p:spPr>
            <a:xfrm>
              <a:off x="7408822" y="1670653"/>
              <a:ext cx="1503306" cy="211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dk1"/>
                  </a:solidFill>
                  <a:latin typeface="Calibri"/>
                  <a:ea typeface="Calibri"/>
                  <a:cs typeface="Calibri"/>
                  <a:sym typeface="Calibri"/>
                </a:rPr>
                <a:t>Percent of Population 65+</a:t>
              </a:r>
              <a:endParaRPr/>
            </a:p>
          </p:txBody>
        </p:sp>
        <p:sp>
          <p:nvSpPr>
            <p:cNvPr id="143" name="Google Shape;143;p5"/>
            <p:cNvSpPr txBox="1"/>
            <p:nvPr/>
          </p:nvSpPr>
          <p:spPr>
            <a:xfrm>
              <a:off x="7614221" y="1890160"/>
              <a:ext cx="1710765" cy="10484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25% or Greater</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20% to 24.99%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15% to 19.99%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10% to 14.99%</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Less than 10%</a:t>
              </a:r>
              <a:endParaRPr/>
            </a:p>
          </p:txBody>
        </p:sp>
      </p:grpSp>
      <p:sp>
        <p:nvSpPr>
          <p:cNvPr id="144" name="Google Shape;144;p5"/>
          <p:cNvSpPr/>
          <p:nvPr/>
        </p:nvSpPr>
        <p:spPr>
          <a:xfrm>
            <a:off x="4110605"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5"/>
          <p:cNvSpPr txBox="1"/>
          <p:nvPr/>
        </p:nvSpPr>
        <p:spPr>
          <a:xfrm>
            <a:off x="2304108"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2010</a:t>
            </a:r>
            <a:endParaRPr/>
          </a:p>
        </p:txBody>
      </p:sp>
      <p:sp>
        <p:nvSpPr>
          <p:cNvPr id="146" name="Google Shape;146;p5"/>
          <p:cNvSpPr txBox="1"/>
          <p:nvPr/>
        </p:nvSpPr>
        <p:spPr>
          <a:xfrm>
            <a:off x="7688644" y="6154563"/>
            <a:ext cx="185657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2030</a:t>
            </a:r>
            <a:endParaRPr/>
          </a:p>
        </p:txBody>
      </p:sp>
      <p:sp>
        <p:nvSpPr>
          <p:cNvPr id="147" name="Google Shape;147;p5"/>
          <p:cNvSpPr/>
          <p:nvPr/>
        </p:nvSpPr>
        <p:spPr>
          <a:xfrm>
            <a:off x="6458151" y="6371068"/>
            <a:ext cx="751248" cy="336430"/>
          </a:xfrm>
          <a:prstGeom prst="righ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subTitle" idx="1"/>
          </p:nvPr>
        </p:nvSpPr>
        <p:spPr>
          <a:xfrm>
            <a:off x="575323" y="1431758"/>
            <a:ext cx="11041354" cy="3838074"/>
          </a:xfrm>
          <a:prstGeom prst="rect">
            <a:avLst/>
          </a:prstGeom>
          <a:noFill/>
          <a:ln>
            <a:noFill/>
          </a:ln>
        </p:spPr>
        <p:txBody>
          <a:bodyPr spcFirstLastPara="1" wrap="square" lIns="91425" tIns="45700" rIns="91425" bIns="45700" anchor="t" anchorCtr="0">
            <a:normAutofit/>
          </a:bodyPr>
          <a:lstStyle/>
          <a:p>
            <a:pPr marL="1485900" lvl="2" indent="-571500" algn="l" rtl="0">
              <a:lnSpc>
                <a:spcPct val="90000"/>
              </a:lnSpc>
              <a:spcBef>
                <a:spcPts val="0"/>
              </a:spcBef>
              <a:spcAft>
                <a:spcPts val="0"/>
              </a:spcAft>
              <a:buClr>
                <a:srgbClr val="C00000"/>
              </a:buClr>
              <a:buSzPts val="3800"/>
              <a:buFont typeface="Arial"/>
              <a:buChar char="•"/>
            </a:pPr>
            <a:r>
              <a:rPr lang="en-US" sz="3800" b="1" dirty="0">
                <a:solidFill>
                  <a:srgbClr val="C00000"/>
                </a:solidFill>
              </a:rPr>
              <a:t>Home delivered and prepared meals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Senior Center operations</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Transportation</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Home-safety repair and maintenance </a:t>
            </a:r>
            <a:endParaRPr dirty="0"/>
          </a:p>
          <a:p>
            <a:pPr marL="1485900" lvl="2" indent="-571500" algn="l" rtl="0">
              <a:lnSpc>
                <a:spcPct val="90000"/>
              </a:lnSpc>
              <a:spcBef>
                <a:spcPts val="500"/>
              </a:spcBef>
              <a:spcAft>
                <a:spcPts val="0"/>
              </a:spcAft>
              <a:buClr>
                <a:srgbClr val="C00000"/>
              </a:buClr>
              <a:buSzPts val="3800"/>
              <a:buFont typeface="Arial"/>
              <a:buChar char="•"/>
            </a:pPr>
            <a:r>
              <a:rPr lang="en-US" sz="3800" b="1" dirty="0">
                <a:solidFill>
                  <a:srgbClr val="C00000"/>
                </a:solidFill>
              </a:rPr>
              <a:t>In-home support services</a:t>
            </a:r>
            <a:endParaRPr sz="3800" b="1" dirty="0">
              <a:solidFill>
                <a:srgbClr val="C00000"/>
              </a:solidFill>
            </a:endParaRPr>
          </a:p>
          <a:p>
            <a:pPr marL="1485900" lvl="2" indent="-571500" algn="l" rtl="0">
              <a:lnSpc>
                <a:spcPct val="90000"/>
              </a:lnSpc>
              <a:spcBef>
                <a:spcPts val="500"/>
              </a:spcBef>
              <a:spcAft>
                <a:spcPts val="0"/>
              </a:spcAft>
              <a:buClr>
                <a:srgbClr val="C00000"/>
              </a:buClr>
              <a:buSzPts val="3800"/>
              <a:buChar char="•"/>
            </a:pPr>
            <a:r>
              <a:rPr lang="en-US" sz="3800" b="1" dirty="0">
                <a:solidFill>
                  <a:srgbClr val="C00000"/>
                </a:solidFill>
              </a:rPr>
              <a:t>Lifelong learning and exercise programs</a:t>
            </a:r>
            <a:endParaRPr sz="3800" b="1" dirty="0">
              <a:solidFill>
                <a:srgbClr val="C00000"/>
              </a:solidFill>
            </a:endParaRPr>
          </a:p>
        </p:txBody>
      </p:sp>
      <p:sp>
        <p:nvSpPr>
          <p:cNvPr id="178" name="Google Shape;178;p11"/>
          <p:cNvSpPr/>
          <p:nvPr/>
        </p:nvSpPr>
        <p:spPr>
          <a:xfrm>
            <a:off x="-304800" y="5938354"/>
            <a:ext cx="13278679" cy="931379"/>
          </a:xfrm>
          <a:prstGeom prst="rect">
            <a:avLst/>
          </a:prstGeom>
          <a:solidFill>
            <a:srgbClr val="272E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11" descr="Logo&#10;&#10;Description automatically generated"/>
          <p:cNvPicPr preferRelativeResize="0"/>
          <p:nvPr/>
        </p:nvPicPr>
        <p:blipFill rotWithShape="1">
          <a:blip r:embed="rId3">
            <a:alphaModFix/>
          </a:blip>
          <a:srcRect/>
          <a:stretch/>
        </p:blipFill>
        <p:spPr>
          <a:xfrm>
            <a:off x="273138" y="4918730"/>
            <a:ext cx="2014607" cy="1637919"/>
          </a:xfrm>
          <a:prstGeom prst="rect">
            <a:avLst/>
          </a:prstGeom>
          <a:noFill/>
          <a:ln>
            <a:noFill/>
          </a:ln>
        </p:spPr>
      </p:pic>
      <p:sp>
        <p:nvSpPr>
          <p:cNvPr id="180" name="Google Shape;180;p11"/>
          <p:cNvSpPr txBox="1"/>
          <p:nvPr/>
        </p:nvSpPr>
        <p:spPr>
          <a:xfrm>
            <a:off x="765029" y="301352"/>
            <a:ext cx="11820939" cy="93138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000"/>
              <a:buFont typeface="Calibri"/>
              <a:buNone/>
            </a:pPr>
            <a:r>
              <a:rPr lang="en-US" sz="4000" b="1" dirty="0">
                <a:solidFill>
                  <a:schemeClr val="dk1"/>
                </a:solidFill>
                <a:latin typeface="Calibri"/>
                <a:ea typeface="Calibri"/>
                <a:cs typeface="Calibri"/>
                <a:sym typeface="Calibri"/>
              </a:rPr>
              <a:t>Services supported for older residents include: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txBox="1">
            <a:spLocks noGrp="1"/>
          </p:cNvSpPr>
          <p:nvPr>
            <p:ph type="title"/>
          </p:nvPr>
        </p:nvSpPr>
        <p:spPr>
          <a:xfrm>
            <a:off x="261256" y="188249"/>
            <a:ext cx="7600651" cy="862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Calibri"/>
              <a:buNone/>
            </a:pPr>
            <a:r>
              <a:rPr lang="en-US" b="1">
                <a:solidFill>
                  <a:schemeClr val="accent6"/>
                </a:solidFill>
              </a:rPr>
              <a:t>Statewide</a:t>
            </a:r>
            <a:r>
              <a:rPr lang="en-US" b="1">
                <a:solidFill>
                  <a:schemeClr val="accent6"/>
                </a:solidFill>
                <a:latin typeface="Calibri"/>
                <a:ea typeface="Calibri"/>
                <a:cs typeface="Calibri"/>
                <a:sym typeface="Calibri"/>
              </a:rPr>
              <a:t> Collective Impact </a:t>
            </a:r>
            <a:endParaRPr/>
          </a:p>
        </p:txBody>
      </p:sp>
      <p:sp>
        <p:nvSpPr>
          <p:cNvPr id="186" name="Google Shape;186;p12"/>
          <p:cNvSpPr txBox="1">
            <a:spLocks noGrp="1"/>
          </p:cNvSpPr>
          <p:nvPr>
            <p:ph type="body" idx="1"/>
          </p:nvPr>
        </p:nvSpPr>
        <p:spPr>
          <a:xfrm>
            <a:off x="168273" y="1556066"/>
            <a:ext cx="10515600" cy="50291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More than </a:t>
            </a:r>
            <a:r>
              <a:rPr lang="en-US" b="1" dirty="0">
                <a:solidFill>
                  <a:schemeClr val="accent6"/>
                </a:solidFill>
              </a:rPr>
              <a:t>$16 million </a:t>
            </a:r>
            <a:r>
              <a:rPr lang="en-US" dirty="0"/>
              <a:t>is generated across Missouri each year</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Leverage Resources: Grantees and partners are able to leverage grants with other funding sources.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Build Capacity: The funds support local operations including personnel costs to deliver programs.</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 Measure Outcomes: Counties collect data, measure impact and evaluate outcomes and conduct satisfaction surveys from residents. </a:t>
            </a:r>
            <a:endParaRPr dirty="0"/>
          </a:p>
          <a:p>
            <a:pPr marL="228600" lvl="0" indent="-228600" algn="l" rtl="0">
              <a:lnSpc>
                <a:spcPct val="90000"/>
              </a:lnSpc>
              <a:spcBef>
                <a:spcPts val="1000"/>
              </a:spcBef>
              <a:spcAft>
                <a:spcPts val="0"/>
              </a:spcAft>
              <a:buClr>
                <a:schemeClr val="accent6"/>
              </a:buClr>
              <a:buSzPts val="2800"/>
              <a:buFont typeface="Noto Sans Symbols"/>
              <a:buChar char="❖"/>
            </a:pPr>
            <a:r>
              <a:rPr lang="en-US" dirty="0"/>
              <a:t>Foster Collaboration: Opportunities to develop new programs and collaborate with others. </a:t>
            </a:r>
            <a:endParaRPr dirty="0"/>
          </a:p>
          <a:p>
            <a:pPr marL="0" lvl="0" indent="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  </a:t>
            </a:r>
            <a:endParaRPr dirty="0"/>
          </a:p>
        </p:txBody>
      </p:sp>
      <p:pic>
        <p:nvPicPr>
          <p:cNvPr id="187" name="Google Shape;187;p12"/>
          <p:cNvPicPr preferRelativeResize="0"/>
          <p:nvPr/>
        </p:nvPicPr>
        <p:blipFill rotWithShape="1">
          <a:blip r:embed="rId3">
            <a:alphaModFix/>
          </a:blip>
          <a:srcRect/>
          <a:stretch/>
        </p:blipFill>
        <p:spPr>
          <a:xfrm>
            <a:off x="9317620" y="272735"/>
            <a:ext cx="2613124" cy="17588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5383</TotalTime>
  <Words>1424</Words>
  <Application>Microsoft Office PowerPoint</Application>
  <PresentationFormat>Widescreen</PresentationFormat>
  <Paragraphs>222</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Noto Sans Symbols</vt:lpstr>
      <vt:lpstr>Times New Roman</vt:lpstr>
      <vt:lpstr>Wingdings</vt:lpstr>
      <vt:lpstr>Office Theme</vt:lpstr>
      <vt:lpstr>Exploring Missouri’s Senior Services Levies – Funding, Impact and Community Support </vt:lpstr>
      <vt:lpstr>Session Learning Objectives </vt:lpstr>
      <vt:lpstr>What is a Senior Levy?</vt:lpstr>
      <vt:lpstr>PowerPoint Presentation</vt:lpstr>
      <vt:lpstr>PowerPoint Presentation</vt:lpstr>
      <vt:lpstr>PowerPoint Presentation</vt:lpstr>
      <vt:lpstr>Missouri’s Senior Population               </vt:lpstr>
      <vt:lpstr>PowerPoint Presentation</vt:lpstr>
      <vt:lpstr>Statewide Collective Impact </vt:lpstr>
      <vt:lpstr>How is the local fund managed locally? </vt:lpstr>
      <vt:lpstr>How much can the fund generate in my county? </vt:lpstr>
      <vt:lpstr>Revenues generate vary by county:</vt:lpstr>
      <vt:lpstr>How to calculate the levy amount:</vt:lpstr>
      <vt:lpstr>Worksheet:</vt:lpstr>
      <vt:lpstr>PowerPoint Presentation</vt:lpstr>
      <vt:lpstr>PowerPoint Presentation</vt:lpstr>
      <vt:lpstr>Caregiver Support</vt:lpstr>
      <vt:lpstr>Our Funding Priority Areas</vt:lpstr>
      <vt:lpstr>Where do we start?  </vt:lpstr>
      <vt:lpstr>MoALSO can help</vt:lpstr>
      <vt:lpstr>PowerPoint Presentation</vt:lpstr>
      <vt:lpstr>A few words about the campaign:  </vt:lpstr>
      <vt:lpstr>EXAMPLE - Seniors Count Campaign in St. Charles/St Louis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Levies in Missouri: An overview   Presenters:  Laura Loyacono, Policy Consultant Tina Uridge, Clay County Senior Services Jamie Opsal, Senior Fund of St. Louis City</dc:title>
  <dc:creator>Tina</dc:creator>
  <cp:lastModifiedBy>jamie schieber</cp:lastModifiedBy>
  <cp:revision>19</cp:revision>
  <dcterms:created xsi:type="dcterms:W3CDTF">2013-10-08T16:00:09Z</dcterms:created>
  <dcterms:modified xsi:type="dcterms:W3CDTF">2023-08-30T17:45:27Z</dcterms:modified>
</cp:coreProperties>
</file>