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9" r:id="rId2"/>
    <p:sldId id="257" r:id="rId3"/>
    <p:sldId id="260" r:id="rId4"/>
    <p:sldId id="261" r:id="rId5"/>
    <p:sldId id="262" r:id="rId6"/>
    <p:sldId id="265" r:id="rId7"/>
    <p:sldId id="263" r:id="rId8"/>
    <p:sldId id="264" r:id="rId9"/>
    <p:sldId id="256" r:id="rId10"/>
    <p:sldId id="266" r:id="rId11"/>
    <p:sldId id="267" r:id="rId12"/>
    <p:sldId id="268" r:id="rId13"/>
    <p:sldId id="270" r:id="rId14"/>
    <p:sldId id="269" r:id="rId15"/>
    <p:sldId id="25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8/30/2023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8/30/2023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8/30/2023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1drv.ms/p/s!Avu_u1qy32WxjyQnSZLBg_wqCmBy?e=DE5gNY"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paula@paulaheller.com" TargetMode="External"/><Relationship Id="rId2" Type="http://schemas.openxmlformats.org/officeDocument/2006/relationships/hyperlink" Target="mailto:bassoppo-moyos@stlouis-mo.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1drv.ms/p/s!Avu_u1qy32WxjyQnSZLBg_wqCmBy?e=DE5gNY"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BE8C6-D801-4474-A0F5-0F1450814956}"/>
              </a:ext>
            </a:extLst>
          </p:cNvPr>
          <p:cNvSpPr>
            <a:spLocks noGrp="1"/>
          </p:cNvSpPr>
          <p:nvPr>
            <p:ph type="ctrTitle"/>
          </p:nvPr>
        </p:nvSpPr>
        <p:spPr>
          <a:xfrm>
            <a:off x="3834809" y="625257"/>
            <a:ext cx="6602028" cy="2175029"/>
          </a:xfrm>
        </p:spPr>
        <p:txBody>
          <a:bodyPr>
            <a:normAutofit fontScale="90000"/>
          </a:bodyPr>
          <a:lstStyle/>
          <a:p>
            <a:r>
              <a:rPr lang="en-US" b="1" dirty="0"/>
              <a:t>Drama therapy as a community-based rehabilitation tool</a:t>
            </a:r>
          </a:p>
        </p:txBody>
      </p:sp>
      <p:sp>
        <p:nvSpPr>
          <p:cNvPr id="3" name="Subtitle 2">
            <a:extLst>
              <a:ext uri="{FF2B5EF4-FFF2-40B4-BE49-F238E27FC236}">
                <a16:creationId xmlns:a16="http://schemas.microsoft.com/office/drawing/2014/main" id="{A51918AE-6F44-4846-A7D2-EB5C16745276}"/>
              </a:ext>
            </a:extLst>
          </p:cNvPr>
          <p:cNvSpPr>
            <a:spLocks noGrp="1"/>
          </p:cNvSpPr>
          <p:nvPr>
            <p:ph type="subTitle" idx="1"/>
          </p:nvPr>
        </p:nvSpPr>
        <p:spPr/>
        <p:txBody>
          <a:bodyPr/>
          <a:lstStyle/>
          <a:p>
            <a:pPr fontAlgn="base"/>
            <a:r>
              <a:rPr lang="en-US" sz="2800" b="1" dirty="0"/>
              <a:t>Dr. Sheila Bassoppo-</a:t>
            </a:r>
            <a:r>
              <a:rPr lang="en-US" sz="2800" b="1" dirty="0" err="1"/>
              <a:t>Moyo</a:t>
            </a:r>
            <a:r>
              <a:rPr lang="en-US" sz="2800" b="1" dirty="0"/>
              <a:t>, Ed.D.​</a:t>
            </a:r>
          </a:p>
          <a:p>
            <a:pPr fontAlgn="base"/>
            <a:r>
              <a:rPr lang="en-US" sz="2800" b="1" dirty="0"/>
              <a:t>Paula Heller MA LPC RDT</a:t>
            </a:r>
          </a:p>
          <a:p>
            <a:endParaRPr lang="en-US" dirty="0"/>
          </a:p>
        </p:txBody>
      </p:sp>
    </p:spTree>
    <p:extLst>
      <p:ext uri="{BB962C8B-B14F-4D97-AF65-F5344CB8AC3E}">
        <p14:creationId xmlns:p14="http://schemas.microsoft.com/office/powerpoint/2010/main" val="1597831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33AD7-027B-4C4D-B9BC-11D803E40A5F}"/>
              </a:ext>
            </a:extLst>
          </p:cNvPr>
          <p:cNvSpPr>
            <a:spLocks noGrp="1"/>
          </p:cNvSpPr>
          <p:nvPr>
            <p:ph type="title"/>
          </p:nvPr>
        </p:nvSpPr>
        <p:spPr>
          <a:xfrm>
            <a:off x="1018953" y="212651"/>
            <a:ext cx="10154093" cy="839972"/>
          </a:xfrm>
        </p:spPr>
        <p:txBody>
          <a:bodyPr>
            <a:normAutofit fontScale="90000"/>
          </a:bodyPr>
          <a:lstStyle/>
          <a:p>
            <a:pPr algn="ctr" fontAlgn="base"/>
            <a:br>
              <a:rPr lang="en-US" b="1" dirty="0"/>
            </a:br>
            <a:r>
              <a:rPr lang="en-US" b="1" dirty="0"/>
              <a:t>EVIDENCE-BASED​ READER’S THEATRE Workshop</a:t>
            </a:r>
            <a:br>
              <a:rPr lang="en-US" dirty="0"/>
            </a:br>
            <a:r>
              <a:rPr lang="en-US" dirty="0"/>
              <a:t> </a:t>
            </a:r>
          </a:p>
        </p:txBody>
      </p:sp>
      <p:sp>
        <p:nvSpPr>
          <p:cNvPr id="3" name="Content Placeholder 2">
            <a:extLst>
              <a:ext uri="{FF2B5EF4-FFF2-40B4-BE49-F238E27FC236}">
                <a16:creationId xmlns:a16="http://schemas.microsoft.com/office/drawing/2014/main" id="{67CE4379-6562-467B-AE01-9707F8B5B032}"/>
              </a:ext>
            </a:extLst>
          </p:cNvPr>
          <p:cNvSpPr>
            <a:spLocks noGrp="1"/>
          </p:cNvSpPr>
          <p:nvPr>
            <p:ph idx="1"/>
          </p:nvPr>
        </p:nvSpPr>
        <p:spPr>
          <a:xfrm>
            <a:off x="818707" y="1435395"/>
            <a:ext cx="10643191" cy="5209954"/>
          </a:xfrm>
        </p:spPr>
        <p:txBody>
          <a:bodyPr>
            <a:normAutofit/>
          </a:bodyPr>
          <a:lstStyle/>
          <a:p>
            <a:pPr fontAlgn="base"/>
            <a:r>
              <a:rPr lang="en-US" sz="2400" b="1" dirty="0" err="1"/>
              <a:t>Fleuriet</a:t>
            </a:r>
            <a:r>
              <a:rPr lang="en-US" sz="2400" b="1" dirty="0"/>
              <a:t> and Chauvin (2018) conducted "a theatre arts​ program on the social, emotional, and psychological​ well-being of older adults in San Antonio, TX.​</a:t>
            </a:r>
          </a:p>
          <a:p>
            <a:pPr fontAlgn="base"/>
            <a:r>
              <a:rPr lang="en-US" sz="2400" b="1" dirty="0"/>
              <a:t>​</a:t>
            </a:r>
          </a:p>
          <a:p>
            <a:pPr fontAlgn="base"/>
            <a:r>
              <a:rPr lang="en-US" sz="2400" b="1" dirty="0"/>
              <a:t>An eight-week course with a "reader's theatre" approach.​</a:t>
            </a:r>
          </a:p>
          <a:p>
            <a:pPr fontAlgn="base"/>
            <a:r>
              <a:rPr lang="en-US" sz="2400" b="1" dirty="0"/>
              <a:t>​</a:t>
            </a:r>
          </a:p>
          <a:p>
            <a:pPr fontAlgn="base"/>
            <a:r>
              <a:rPr lang="en-US" sz="2400" b="1" dirty="0"/>
              <a:t>Monologues, scene work, then presented work in a showcase.​</a:t>
            </a:r>
          </a:p>
          <a:p>
            <a:pPr fontAlgn="base"/>
            <a:r>
              <a:rPr lang="en-US" sz="2400" b="1" dirty="0"/>
              <a:t>​</a:t>
            </a:r>
          </a:p>
          <a:p>
            <a:pPr fontAlgn="base"/>
            <a:r>
              <a:rPr lang="en-US" sz="2400" b="1" dirty="0"/>
              <a:t>Improved verbal skills including diction, clarity, and projection.​</a:t>
            </a:r>
          </a:p>
          <a:p>
            <a:pPr fontAlgn="base"/>
            <a:r>
              <a:rPr lang="en-US" sz="2400" b="1" dirty="0"/>
              <a:t>​</a:t>
            </a:r>
          </a:p>
          <a:p>
            <a:pPr fontAlgn="base"/>
            <a:r>
              <a:rPr lang="en-US" sz="2400" b="1" dirty="0"/>
              <a:t>Expanded self-confidence, emotional intelligence, and self-esteem.</a:t>
            </a:r>
          </a:p>
          <a:p>
            <a:endParaRPr lang="en-US" dirty="0"/>
          </a:p>
        </p:txBody>
      </p:sp>
    </p:spTree>
    <p:extLst>
      <p:ext uri="{BB962C8B-B14F-4D97-AF65-F5344CB8AC3E}">
        <p14:creationId xmlns:p14="http://schemas.microsoft.com/office/powerpoint/2010/main" val="4138642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F1053-BD22-494C-A3A5-DC8D4E089135}"/>
              </a:ext>
            </a:extLst>
          </p:cNvPr>
          <p:cNvSpPr>
            <a:spLocks noGrp="1"/>
          </p:cNvSpPr>
          <p:nvPr>
            <p:ph type="title"/>
          </p:nvPr>
        </p:nvSpPr>
        <p:spPr>
          <a:xfrm>
            <a:off x="685802" y="350874"/>
            <a:ext cx="10297632" cy="1073889"/>
          </a:xfrm>
        </p:spPr>
        <p:txBody>
          <a:bodyPr>
            <a:normAutofit/>
          </a:bodyPr>
          <a:lstStyle/>
          <a:p>
            <a:pPr algn="ctr" fontAlgn="base"/>
            <a:r>
              <a:rPr lang="en-US" b="1" dirty="0"/>
              <a:t>EVIDENCE-BASED​ IMPROVISATION AND CAREGIVING</a:t>
            </a:r>
            <a:endParaRPr lang="en-US" dirty="0"/>
          </a:p>
        </p:txBody>
      </p:sp>
      <p:sp>
        <p:nvSpPr>
          <p:cNvPr id="3" name="Content Placeholder 2">
            <a:extLst>
              <a:ext uri="{FF2B5EF4-FFF2-40B4-BE49-F238E27FC236}">
                <a16:creationId xmlns:a16="http://schemas.microsoft.com/office/drawing/2014/main" id="{B010EC14-BB56-489F-B09F-6972E1C297E7}"/>
              </a:ext>
            </a:extLst>
          </p:cNvPr>
          <p:cNvSpPr>
            <a:spLocks noGrp="1"/>
          </p:cNvSpPr>
          <p:nvPr>
            <p:ph idx="1"/>
          </p:nvPr>
        </p:nvSpPr>
        <p:spPr>
          <a:xfrm>
            <a:off x="685801" y="1424763"/>
            <a:ext cx="10797361" cy="5252483"/>
          </a:xfrm>
        </p:spPr>
        <p:txBody>
          <a:bodyPr>
            <a:normAutofit fontScale="92500" lnSpcReduction="20000"/>
          </a:bodyPr>
          <a:lstStyle/>
          <a:p>
            <a:pPr fontAlgn="base"/>
            <a:r>
              <a:rPr lang="en-US" sz="2600" b="1" dirty="0"/>
              <a:t>Comedy theatre and school of improvisation in </a:t>
            </a:r>
            <a:r>
              <a:rPr lang="en-US" sz="2600" b="1" dirty="0" err="1"/>
              <a:t>Chicgo</a:t>
            </a:r>
            <a:r>
              <a:rPr lang="en-US" sz="2600" b="1" dirty="0"/>
              <a:t>,​ created a six-week program called Improvisation for​ Caregivers.​ Designed to teach flexible communication, build social support, and process the demands of caregiving through humor and play.</a:t>
            </a:r>
          </a:p>
          <a:p>
            <a:pPr fontAlgn="base"/>
            <a:endParaRPr lang="en-US" sz="2600" b="1" dirty="0"/>
          </a:p>
          <a:p>
            <a:pPr fontAlgn="base"/>
            <a:r>
              <a:rPr lang="en-US" sz="2600" b="1" dirty="0"/>
              <a:t>Curriculum increased participants’ skills in listening and​ responding to the care recipient​</a:t>
            </a:r>
          </a:p>
          <a:p>
            <a:pPr fontAlgn="base"/>
            <a:r>
              <a:rPr lang="en-US" sz="2600" b="1" dirty="0"/>
              <a:t>​</a:t>
            </a:r>
          </a:p>
          <a:p>
            <a:pPr fontAlgn="base"/>
            <a:r>
              <a:rPr lang="en-US" sz="2600" b="1" dirty="0"/>
              <a:t>Provided recipients opportunity for caregiver to have fun and​ play with others who may share experiences.</a:t>
            </a:r>
          </a:p>
          <a:p>
            <a:pPr fontAlgn="base"/>
            <a:endParaRPr lang="en-US" sz="2600" b="1" dirty="0"/>
          </a:p>
          <a:p>
            <a:pPr fontAlgn="base"/>
            <a:r>
              <a:rPr lang="en-US" sz="2600" b="1" dirty="0"/>
              <a:t>Program showed promise as an intervention for caregivers to improve stress, mood, and coping skills (</a:t>
            </a:r>
            <a:r>
              <a:rPr lang="en-US" sz="2600" b="1" dirty="0" err="1"/>
              <a:t>Almen</a:t>
            </a:r>
            <a:r>
              <a:rPr lang="en-US" sz="2600" b="1" dirty="0"/>
              <a:t> and Caldwell, 2019)</a:t>
            </a:r>
          </a:p>
          <a:p>
            <a:endParaRPr lang="en-US" dirty="0"/>
          </a:p>
        </p:txBody>
      </p:sp>
    </p:spTree>
    <p:extLst>
      <p:ext uri="{BB962C8B-B14F-4D97-AF65-F5344CB8AC3E}">
        <p14:creationId xmlns:p14="http://schemas.microsoft.com/office/powerpoint/2010/main" val="2027214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D1220-435B-4AC4-9FD6-DA7349618462}"/>
              </a:ext>
            </a:extLst>
          </p:cNvPr>
          <p:cNvSpPr>
            <a:spLocks noGrp="1"/>
          </p:cNvSpPr>
          <p:nvPr>
            <p:ph type="title"/>
          </p:nvPr>
        </p:nvSpPr>
        <p:spPr/>
        <p:txBody>
          <a:bodyPr>
            <a:normAutofit/>
          </a:bodyPr>
          <a:lstStyle/>
          <a:p>
            <a:pPr algn="ctr"/>
            <a:r>
              <a:rPr lang="en-US" sz="4800" b="1" dirty="0"/>
              <a:t>IMPROVISATION IS A PEDAGOGY</a:t>
            </a:r>
          </a:p>
        </p:txBody>
      </p:sp>
      <p:sp>
        <p:nvSpPr>
          <p:cNvPr id="3" name="Content Placeholder 2">
            <a:extLst>
              <a:ext uri="{FF2B5EF4-FFF2-40B4-BE49-F238E27FC236}">
                <a16:creationId xmlns:a16="http://schemas.microsoft.com/office/drawing/2014/main" id="{5E732CD8-C378-4B88-8227-56553CA9F9AF}"/>
              </a:ext>
            </a:extLst>
          </p:cNvPr>
          <p:cNvSpPr>
            <a:spLocks noGrp="1"/>
          </p:cNvSpPr>
          <p:nvPr>
            <p:ph idx="1"/>
          </p:nvPr>
        </p:nvSpPr>
        <p:spPr/>
        <p:txBody>
          <a:bodyPr>
            <a:normAutofit/>
          </a:bodyPr>
          <a:lstStyle/>
          <a:p>
            <a:pPr fontAlgn="base"/>
            <a:r>
              <a:rPr lang="en-US" dirty="0"/>
              <a:t>​</a:t>
            </a:r>
          </a:p>
          <a:p>
            <a:pPr fontAlgn="base"/>
            <a:r>
              <a:rPr lang="en-US" sz="4000" b="1" dirty="0"/>
              <a:t>“People laugh at things they recognize, they laugh​ at things they share with other human beings; they​ laugh at things because those things are surprisingly​ true.” </a:t>
            </a:r>
            <a:r>
              <a:rPr lang="en-US" sz="2800" b="1" i="1" dirty="0"/>
              <a:t>(AMA Journal of Ethics, 2020)</a:t>
            </a:r>
          </a:p>
          <a:p>
            <a:endParaRPr lang="en-US" dirty="0"/>
          </a:p>
        </p:txBody>
      </p:sp>
    </p:spTree>
    <p:extLst>
      <p:ext uri="{BB962C8B-B14F-4D97-AF65-F5344CB8AC3E}">
        <p14:creationId xmlns:p14="http://schemas.microsoft.com/office/powerpoint/2010/main" val="1936740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AFA992-8A83-414A-A17F-F1E390E51B68}"/>
              </a:ext>
            </a:extLst>
          </p:cNvPr>
          <p:cNvSpPr/>
          <p:nvPr/>
        </p:nvSpPr>
        <p:spPr>
          <a:xfrm>
            <a:off x="4131263" y="3244334"/>
            <a:ext cx="3929474" cy="369332"/>
          </a:xfrm>
          <a:prstGeom prst="rect">
            <a:avLst/>
          </a:prstGeom>
        </p:spPr>
        <p:txBody>
          <a:bodyPr wrap="none">
            <a:spAutoFit/>
          </a:bodyPr>
          <a:lstStyle/>
          <a:p>
            <a:r>
              <a:rPr lang="en-US" dirty="0">
                <a:solidFill>
                  <a:srgbClr val="1155CC"/>
                </a:solidFill>
                <a:latin typeface="Arial" panose="020B0604020202020204" pitchFamily="34" charset="0"/>
                <a:hlinkClick r:id="rId2"/>
              </a:rPr>
              <a:t>Missouri Area Agency on Aging .pptx</a:t>
            </a:r>
            <a:endParaRPr lang="en-US" dirty="0"/>
          </a:p>
        </p:txBody>
      </p:sp>
    </p:spTree>
    <p:extLst>
      <p:ext uri="{BB962C8B-B14F-4D97-AF65-F5344CB8AC3E}">
        <p14:creationId xmlns:p14="http://schemas.microsoft.com/office/powerpoint/2010/main" val="3964829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E4C6A-DF03-47B2-98DC-4DCA200D309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4458C76-83BF-43FB-8844-C0508C6982F0}"/>
              </a:ext>
            </a:extLst>
          </p:cNvPr>
          <p:cNvSpPr>
            <a:spLocks noGrp="1"/>
          </p:cNvSpPr>
          <p:nvPr>
            <p:ph idx="1"/>
          </p:nvPr>
        </p:nvSpPr>
        <p:spPr/>
        <p:txBody>
          <a:bodyPr>
            <a:normAutofit/>
          </a:bodyPr>
          <a:lstStyle/>
          <a:p>
            <a:pPr marL="0" indent="0" algn="ctr">
              <a:buNone/>
            </a:pPr>
            <a:r>
              <a:rPr lang="en-US" sz="8000" b="1" cap="all" dirty="0"/>
              <a:t>Can We Play?</a:t>
            </a:r>
            <a:endParaRPr lang="en-US" sz="8000" dirty="0"/>
          </a:p>
        </p:txBody>
      </p:sp>
    </p:spTree>
    <p:extLst>
      <p:ext uri="{BB962C8B-B14F-4D97-AF65-F5344CB8AC3E}">
        <p14:creationId xmlns:p14="http://schemas.microsoft.com/office/powerpoint/2010/main" val="1985437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B55DA-555A-49F6-A020-9173F74F41C4}"/>
              </a:ext>
            </a:extLst>
          </p:cNvPr>
          <p:cNvSpPr>
            <a:spLocks noGrp="1"/>
          </p:cNvSpPr>
          <p:nvPr>
            <p:ph type="title"/>
          </p:nvPr>
        </p:nvSpPr>
        <p:spPr/>
        <p:txBody>
          <a:bodyPr>
            <a:normAutofit/>
          </a:bodyPr>
          <a:lstStyle/>
          <a:p>
            <a:pPr algn="ctr"/>
            <a:r>
              <a:rPr lang="en-US" sz="5400" b="1" dirty="0"/>
              <a:t>Contact information</a:t>
            </a:r>
          </a:p>
        </p:txBody>
      </p:sp>
      <p:sp>
        <p:nvSpPr>
          <p:cNvPr id="3" name="Content Placeholder 2">
            <a:extLst>
              <a:ext uri="{FF2B5EF4-FFF2-40B4-BE49-F238E27FC236}">
                <a16:creationId xmlns:a16="http://schemas.microsoft.com/office/drawing/2014/main" id="{17A7391A-0E7D-4358-A1CA-6B292156FAB0}"/>
              </a:ext>
            </a:extLst>
          </p:cNvPr>
          <p:cNvSpPr>
            <a:spLocks noGrp="1"/>
          </p:cNvSpPr>
          <p:nvPr>
            <p:ph idx="1"/>
          </p:nvPr>
        </p:nvSpPr>
        <p:spPr>
          <a:xfrm>
            <a:off x="685801" y="1648047"/>
            <a:ext cx="10382692" cy="5050465"/>
          </a:xfrm>
        </p:spPr>
        <p:txBody>
          <a:bodyPr>
            <a:normAutofit fontScale="40000" lnSpcReduction="20000"/>
          </a:bodyPr>
          <a:lstStyle/>
          <a:p>
            <a:pPr fontAlgn="base"/>
            <a:r>
              <a:rPr lang="en-US" dirty="0"/>
              <a:t>​</a:t>
            </a:r>
            <a:endParaRPr lang="en-US" sz="7000" b="1" dirty="0"/>
          </a:p>
          <a:p>
            <a:pPr algn="ctr" fontAlgn="base"/>
            <a:r>
              <a:rPr lang="en-US" sz="7000" b="1" dirty="0"/>
              <a:t>Sheila Bassoppo-</a:t>
            </a:r>
            <a:r>
              <a:rPr lang="en-US" sz="7000" b="1" dirty="0" err="1"/>
              <a:t>Moyo</a:t>
            </a:r>
            <a:r>
              <a:rPr lang="en-US" sz="7000" b="1" dirty="0"/>
              <a:t>​</a:t>
            </a:r>
          </a:p>
          <a:p>
            <a:pPr algn="ctr" fontAlgn="base"/>
            <a:r>
              <a:rPr lang="en-US" sz="7000" b="1" dirty="0">
                <a:hlinkClick r:id="rId2"/>
              </a:rPr>
              <a:t>bassoppo-moyos@stlouis-mo.gov</a:t>
            </a:r>
            <a:endParaRPr lang="en-US" sz="7000" b="1" dirty="0"/>
          </a:p>
          <a:p>
            <a:pPr algn="ctr" fontAlgn="base"/>
            <a:r>
              <a:rPr lang="en-US" sz="7000" b="1" dirty="0"/>
              <a:t>Phone: 314-657-1670</a:t>
            </a:r>
          </a:p>
          <a:p>
            <a:pPr marL="0" indent="0" algn="ctr" fontAlgn="base">
              <a:buNone/>
            </a:pPr>
            <a:r>
              <a:rPr lang="en-US" sz="7000" b="1" dirty="0"/>
              <a:t>St. Louis, MO</a:t>
            </a:r>
          </a:p>
          <a:p>
            <a:pPr algn="ctr" fontAlgn="base"/>
            <a:r>
              <a:rPr lang="en-US" sz="7000" b="1" dirty="0"/>
              <a:t>​</a:t>
            </a:r>
          </a:p>
          <a:p>
            <a:pPr algn="ctr" fontAlgn="base"/>
            <a:r>
              <a:rPr lang="en-US" sz="7000" b="1" dirty="0"/>
              <a:t>​</a:t>
            </a:r>
          </a:p>
          <a:p>
            <a:pPr algn="ctr" fontAlgn="base"/>
            <a:r>
              <a:rPr lang="en-US" sz="7000" b="1" dirty="0"/>
              <a:t>Paula Heller MA LPC RDT​</a:t>
            </a:r>
          </a:p>
          <a:p>
            <a:pPr algn="ctr" fontAlgn="base"/>
            <a:r>
              <a:rPr lang="en-US" sz="7000" b="1" u="sng" dirty="0">
                <a:hlinkClick r:id="rId3"/>
              </a:rPr>
              <a:t>paula@paulaheller.com</a:t>
            </a:r>
            <a:r>
              <a:rPr lang="en-US" sz="7000" b="1" dirty="0"/>
              <a:t>​</a:t>
            </a:r>
          </a:p>
          <a:p>
            <a:pPr algn="ctr" fontAlgn="base"/>
            <a:r>
              <a:rPr lang="en-US" sz="7000" b="1" dirty="0"/>
              <a:t>St. Louis, MO</a:t>
            </a:r>
          </a:p>
          <a:p>
            <a:endParaRPr lang="en-US" dirty="0"/>
          </a:p>
        </p:txBody>
      </p:sp>
    </p:spTree>
    <p:extLst>
      <p:ext uri="{BB962C8B-B14F-4D97-AF65-F5344CB8AC3E}">
        <p14:creationId xmlns:p14="http://schemas.microsoft.com/office/powerpoint/2010/main" val="812334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61B13-2B6E-4B6F-924C-76260703CFD7}"/>
              </a:ext>
            </a:extLst>
          </p:cNvPr>
          <p:cNvSpPr>
            <a:spLocks noGrp="1"/>
          </p:cNvSpPr>
          <p:nvPr>
            <p:ph type="title"/>
          </p:nvPr>
        </p:nvSpPr>
        <p:spPr/>
        <p:txBody>
          <a:bodyPr>
            <a:normAutofit/>
          </a:bodyPr>
          <a:lstStyle/>
          <a:p>
            <a:pPr algn="ctr"/>
            <a:r>
              <a:rPr lang="en-US" sz="6600" b="1" dirty="0"/>
              <a:t>rationale</a:t>
            </a:r>
          </a:p>
        </p:txBody>
      </p:sp>
      <p:sp>
        <p:nvSpPr>
          <p:cNvPr id="3" name="Content Placeholder 2">
            <a:extLst>
              <a:ext uri="{FF2B5EF4-FFF2-40B4-BE49-F238E27FC236}">
                <a16:creationId xmlns:a16="http://schemas.microsoft.com/office/drawing/2014/main" id="{84059425-DCD1-4168-9F6B-2F01B77F02F6}"/>
              </a:ext>
            </a:extLst>
          </p:cNvPr>
          <p:cNvSpPr>
            <a:spLocks noGrp="1"/>
          </p:cNvSpPr>
          <p:nvPr>
            <p:ph idx="1"/>
          </p:nvPr>
        </p:nvSpPr>
        <p:spPr/>
        <p:txBody>
          <a:bodyPr>
            <a:normAutofit/>
          </a:bodyPr>
          <a:lstStyle/>
          <a:p>
            <a:r>
              <a:rPr lang="en-US" sz="3600" dirty="0"/>
              <a:t>Drama Therapy and evidence-based theatre classes are effective options for the treatment and prevention of anxiety, depression, coping skills, and addiction, among other conditions (NADTA, 2019)</a:t>
            </a:r>
          </a:p>
        </p:txBody>
      </p:sp>
    </p:spTree>
    <p:extLst>
      <p:ext uri="{BB962C8B-B14F-4D97-AF65-F5344CB8AC3E}">
        <p14:creationId xmlns:p14="http://schemas.microsoft.com/office/powerpoint/2010/main" val="4200979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A3C25-CC29-4791-A03F-F5063CE6FB7E}"/>
              </a:ext>
            </a:extLst>
          </p:cNvPr>
          <p:cNvSpPr>
            <a:spLocks noGrp="1"/>
          </p:cNvSpPr>
          <p:nvPr>
            <p:ph type="title"/>
          </p:nvPr>
        </p:nvSpPr>
        <p:spPr/>
        <p:txBody>
          <a:bodyPr>
            <a:normAutofit/>
          </a:bodyPr>
          <a:lstStyle/>
          <a:p>
            <a:pPr algn="ctr"/>
            <a:r>
              <a:rPr lang="en-US" sz="5400" b="1" dirty="0"/>
              <a:t>What is Drama Therapy?</a:t>
            </a:r>
          </a:p>
        </p:txBody>
      </p:sp>
      <p:sp>
        <p:nvSpPr>
          <p:cNvPr id="3" name="Content Placeholder 2">
            <a:extLst>
              <a:ext uri="{FF2B5EF4-FFF2-40B4-BE49-F238E27FC236}">
                <a16:creationId xmlns:a16="http://schemas.microsoft.com/office/drawing/2014/main" id="{C62DD852-024B-4DC6-9F99-5EF607C3547C}"/>
              </a:ext>
            </a:extLst>
          </p:cNvPr>
          <p:cNvSpPr>
            <a:spLocks noGrp="1"/>
          </p:cNvSpPr>
          <p:nvPr>
            <p:ph idx="1"/>
          </p:nvPr>
        </p:nvSpPr>
        <p:spPr>
          <a:xfrm>
            <a:off x="685801" y="2142067"/>
            <a:ext cx="10131425" cy="4248100"/>
          </a:xfrm>
        </p:spPr>
        <p:txBody>
          <a:bodyPr>
            <a:normAutofit fontScale="70000" lnSpcReduction="20000"/>
          </a:bodyPr>
          <a:lstStyle/>
          <a:p>
            <a:pPr fontAlgn="base"/>
            <a:r>
              <a:rPr lang="en-US" sz="4500" b="1" dirty="0"/>
              <a:t>Drama therapy is the intentional use of drama and/or theater processes to achieve therapeutic goals.​</a:t>
            </a:r>
          </a:p>
          <a:p>
            <a:pPr fontAlgn="base"/>
            <a:endParaRPr lang="en-US" sz="4500" b="1" dirty="0"/>
          </a:p>
          <a:p>
            <a:pPr fontAlgn="base"/>
            <a:r>
              <a:rPr lang="en-US" sz="4500" b="1" dirty="0"/>
              <a:t>This approach can provide the context for participants to tell their stories, set goals and solve problems, express feelings, or achieve catharsis. Through drama, the depth and breadth of inner experience can be actively explored and interpersonal relationship skills can be enhanced. (NADTA website)</a:t>
            </a:r>
          </a:p>
          <a:p>
            <a:endParaRPr lang="en-US" dirty="0"/>
          </a:p>
        </p:txBody>
      </p:sp>
    </p:spTree>
    <p:extLst>
      <p:ext uri="{BB962C8B-B14F-4D97-AF65-F5344CB8AC3E}">
        <p14:creationId xmlns:p14="http://schemas.microsoft.com/office/powerpoint/2010/main" val="1950686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CDA7-5922-47A9-BD95-E26671908CAF}"/>
              </a:ext>
            </a:extLst>
          </p:cNvPr>
          <p:cNvSpPr>
            <a:spLocks noGrp="1"/>
          </p:cNvSpPr>
          <p:nvPr>
            <p:ph type="title"/>
          </p:nvPr>
        </p:nvSpPr>
        <p:spPr>
          <a:xfrm>
            <a:off x="685801" y="180754"/>
            <a:ext cx="10131425" cy="946297"/>
          </a:xfrm>
        </p:spPr>
        <p:txBody>
          <a:bodyPr/>
          <a:lstStyle/>
          <a:p>
            <a:pPr algn="ctr"/>
            <a:r>
              <a:rPr lang="en-US" b="1" dirty="0"/>
              <a:t>Sheila’s EXPERIENCE WITH THEATRE</a:t>
            </a:r>
          </a:p>
        </p:txBody>
      </p:sp>
      <p:sp>
        <p:nvSpPr>
          <p:cNvPr id="3" name="Content Placeholder 2">
            <a:extLst>
              <a:ext uri="{FF2B5EF4-FFF2-40B4-BE49-F238E27FC236}">
                <a16:creationId xmlns:a16="http://schemas.microsoft.com/office/drawing/2014/main" id="{EC0D9C52-CABE-4ADC-8DDA-2BD0942FEE2F}"/>
              </a:ext>
            </a:extLst>
          </p:cNvPr>
          <p:cNvSpPr>
            <a:spLocks noGrp="1"/>
          </p:cNvSpPr>
          <p:nvPr>
            <p:ph idx="1"/>
          </p:nvPr>
        </p:nvSpPr>
        <p:spPr>
          <a:xfrm>
            <a:off x="765545" y="1254643"/>
            <a:ext cx="10051682" cy="5263116"/>
          </a:xfrm>
        </p:spPr>
        <p:txBody>
          <a:bodyPr>
            <a:normAutofit fontScale="85000" lnSpcReduction="10000"/>
          </a:bodyPr>
          <a:lstStyle/>
          <a:p>
            <a:pPr fontAlgn="base"/>
            <a:r>
              <a:rPr lang="en-US" sz="2800" b="1" dirty="0"/>
              <a:t>Performances in high school and college</a:t>
            </a:r>
          </a:p>
          <a:p>
            <a:pPr fontAlgn="base"/>
            <a:endParaRPr lang="en-US" sz="2800" b="1" dirty="0"/>
          </a:p>
          <a:p>
            <a:pPr fontAlgn="base"/>
            <a:r>
              <a:rPr lang="en-US" sz="2800" b="1" dirty="0"/>
              <a:t>Collaboration between SLAAA and drama groups at the Independence​</a:t>
            </a:r>
          </a:p>
          <a:p>
            <a:pPr marL="0" indent="0" fontAlgn="base">
              <a:buNone/>
            </a:pPr>
            <a:r>
              <a:rPr lang="en-US" sz="2800" b="1" dirty="0"/>
              <a:t>      Center with Paula &amp; with older adults at the YMCA​</a:t>
            </a:r>
          </a:p>
          <a:p>
            <a:pPr fontAlgn="base"/>
            <a:endParaRPr lang="en-US" sz="2800" b="1" dirty="0"/>
          </a:p>
          <a:p>
            <a:pPr fontAlgn="base"/>
            <a:r>
              <a:rPr lang="en-US" sz="2800" b="1" dirty="0"/>
              <a:t>Attended National Black Theatre Festivals and theatre networking events​</a:t>
            </a:r>
          </a:p>
          <a:p>
            <a:pPr fontAlgn="base"/>
            <a:endParaRPr lang="en-US" sz="2800" b="1" dirty="0"/>
          </a:p>
          <a:p>
            <a:pPr fontAlgn="base"/>
            <a:r>
              <a:rPr lang="en-US" sz="2800" b="1" dirty="0"/>
              <a:t>Performed Reader’s Theatre, produced a play, wrote a script​ on caregiving</a:t>
            </a:r>
          </a:p>
          <a:p>
            <a:pPr marL="0" indent="0" fontAlgn="base">
              <a:buNone/>
            </a:pPr>
            <a:r>
              <a:rPr lang="en-US" sz="2800" b="1" dirty="0"/>
              <a:t>​</a:t>
            </a:r>
          </a:p>
          <a:p>
            <a:pPr fontAlgn="base"/>
            <a:r>
              <a:rPr lang="en-US" sz="2800" b="1" dirty="0"/>
              <a:t>As a caregiver, gained more compassion towards own siblings and​ coping skills.​</a:t>
            </a:r>
          </a:p>
          <a:p>
            <a:endParaRPr lang="en-US" dirty="0"/>
          </a:p>
        </p:txBody>
      </p:sp>
    </p:spTree>
    <p:extLst>
      <p:ext uri="{BB962C8B-B14F-4D97-AF65-F5344CB8AC3E}">
        <p14:creationId xmlns:p14="http://schemas.microsoft.com/office/powerpoint/2010/main" val="2874830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A6FDD-2779-4E0E-B8FB-B33B23B1C514}"/>
              </a:ext>
            </a:extLst>
          </p:cNvPr>
          <p:cNvSpPr>
            <a:spLocks noGrp="1"/>
          </p:cNvSpPr>
          <p:nvPr>
            <p:ph type="title"/>
          </p:nvPr>
        </p:nvSpPr>
        <p:spPr>
          <a:xfrm>
            <a:off x="685801" y="287079"/>
            <a:ext cx="10131425" cy="871870"/>
          </a:xfrm>
        </p:spPr>
        <p:txBody>
          <a:bodyPr>
            <a:normAutofit fontScale="90000"/>
          </a:bodyPr>
          <a:lstStyle/>
          <a:p>
            <a:pPr algn="ctr"/>
            <a:br>
              <a:rPr lang="en-US" sz="4000" b="1" dirty="0"/>
            </a:br>
            <a:r>
              <a:rPr lang="en-US" sz="4000" b="1" dirty="0"/>
              <a:t>Paula’s EXPERIENCE WITH THEATRE</a:t>
            </a:r>
            <a:br>
              <a:rPr lang="en-US" dirty="0"/>
            </a:br>
            <a:endParaRPr lang="en-US" dirty="0"/>
          </a:p>
        </p:txBody>
      </p:sp>
      <p:sp>
        <p:nvSpPr>
          <p:cNvPr id="3" name="Content Placeholder 2">
            <a:extLst>
              <a:ext uri="{FF2B5EF4-FFF2-40B4-BE49-F238E27FC236}">
                <a16:creationId xmlns:a16="http://schemas.microsoft.com/office/drawing/2014/main" id="{02451097-0A86-4B26-8B81-6E4C4BFD92D4}"/>
              </a:ext>
            </a:extLst>
          </p:cNvPr>
          <p:cNvSpPr>
            <a:spLocks noGrp="1"/>
          </p:cNvSpPr>
          <p:nvPr>
            <p:ph idx="1"/>
          </p:nvPr>
        </p:nvSpPr>
        <p:spPr>
          <a:xfrm>
            <a:off x="1265273" y="1403498"/>
            <a:ext cx="9654363" cy="4805915"/>
          </a:xfrm>
        </p:spPr>
        <p:txBody>
          <a:bodyPr>
            <a:normAutofit fontScale="62500" lnSpcReduction="20000"/>
          </a:bodyPr>
          <a:lstStyle/>
          <a:p>
            <a:pPr fontAlgn="base"/>
            <a:endParaRPr lang="en-US" sz="4100" b="1" dirty="0"/>
          </a:p>
          <a:p>
            <a:pPr fontAlgn="base"/>
            <a:r>
              <a:rPr lang="en-US" sz="4100" b="1" dirty="0"/>
              <a:t>Performances in high school and college​</a:t>
            </a:r>
          </a:p>
          <a:p>
            <a:pPr fontAlgn="base"/>
            <a:endParaRPr lang="en-US" sz="4100" b="1" dirty="0"/>
          </a:p>
          <a:p>
            <a:pPr fontAlgn="base"/>
            <a:r>
              <a:rPr lang="en-US" sz="4100" b="1" dirty="0"/>
              <a:t>High Theatre Teacher for 30 years​</a:t>
            </a:r>
          </a:p>
          <a:p>
            <a:pPr marL="0" indent="0" fontAlgn="base">
              <a:buNone/>
            </a:pPr>
            <a:r>
              <a:rPr lang="en-US" sz="4100" b="1" dirty="0"/>
              <a:t>​</a:t>
            </a:r>
          </a:p>
          <a:p>
            <a:pPr fontAlgn="base"/>
            <a:r>
              <a:rPr lang="en-US" sz="4100" b="1" dirty="0"/>
              <a:t>Masters in Theatrical Directing​</a:t>
            </a:r>
          </a:p>
          <a:p>
            <a:pPr fontAlgn="base"/>
            <a:endParaRPr lang="en-US" sz="4100" b="1" dirty="0"/>
          </a:p>
          <a:p>
            <a:pPr fontAlgn="base"/>
            <a:r>
              <a:rPr lang="en-US" sz="4100" b="1" dirty="0"/>
              <a:t>Registered Drama Therapist ​</a:t>
            </a:r>
          </a:p>
          <a:p>
            <a:pPr fontAlgn="base"/>
            <a:endParaRPr lang="en-US" sz="4100" b="1" dirty="0"/>
          </a:p>
          <a:p>
            <a:pPr fontAlgn="base"/>
            <a:r>
              <a:rPr lang="en-US" sz="4100" b="1" dirty="0"/>
              <a:t>Licensed Professional Counselor</a:t>
            </a:r>
          </a:p>
          <a:p>
            <a:endParaRPr lang="en-US" dirty="0"/>
          </a:p>
        </p:txBody>
      </p:sp>
    </p:spTree>
    <p:extLst>
      <p:ext uri="{BB962C8B-B14F-4D97-AF65-F5344CB8AC3E}">
        <p14:creationId xmlns:p14="http://schemas.microsoft.com/office/powerpoint/2010/main" val="108813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980F6-1990-49F0-B209-9433BA55BD44}"/>
              </a:ext>
            </a:extLst>
          </p:cNvPr>
          <p:cNvSpPr>
            <a:spLocks noGrp="1"/>
          </p:cNvSpPr>
          <p:nvPr>
            <p:ph type="title"/>
          </p:nvPr>
        </p:nvSpPr>
        <p:spPr/>
        <p:txBody>
          <a:bodyPr>
            <a:normAutofit/>
          </a:bodyPr>
          <a:lstStyle/>
          <a:p>
            <a:pPr algn="ctr"/>
            <a:r>
              <a:rPr lang="en-US" sz="4800" b="1" dirty="0"/>
              <a:t>Drama Therapy Interventions</a:t>
            </a:r>
          </a:p>
        </p:txBody>
      </p:sp>
      <p:sp>
        <p:nvSpPr>
          <p:cNvPr id="3" name="Content Placeholder 2">
            <a:extLst>
              <a:ext uri="{FF2B5EF4-FFF2-40B4-BE49-F238E27FC236}">
                <a16:creationId xmlns:a16="http://schemas.microsoft.com/office/drawing/2014/main" id="{35C7599B-5A04-4DCB-95B0-FC39C611F4BF}"/>
              </a:ext>
            </a:extLst>
          </p:cNvPr>
          <p:cNvSpPr>
            <a:spLocks noGrp="1"/>
          </p:cNvSpPr>
          <p:nvPr>
            <p:ph idx="1"/>
          </p:nvPr>
        </p:nvSpPr>
        <p:spPr/>
        <p:txBody>
          <a:bodyPr>
            <a:normAutofit lnSpcReduction="10000"/>
          </a:bodyPr>
          <a:lstStyle/>
          <a:p>
            <a:pPr fontAlgn="base"/>
            <a:r>
              <a:rPr lang="en-US" sz="2400" b="1" dirty="0"/>
              <a:t>Use Improvisation and games to add creativity and strengthen cognitive skills​</a:t>
            </a:r>
          </a:p>
          <a:p>
            <a:pPr fontAlgn="base"/>
            <a:endParaRPr lang="en-US" sz="2400" b="1" dirty="0"/>
          </a:p>
          <a:p>
            <a:pPr fontAlgn="base"/>
            <a:r>
              <a:rPr lang="en-US" sz="2400" b="1" dirty="0"/>
              <a:t>Use original scripts to address areas where participants would grow role repertoire and process individual issues in a group setting.​</a:t>
            </a:r>
          </a:p>
          <a:p>
            <a:pPr fontAlgn="base"/>
            <a:endParaRPr lang="en-US" sz="2400" b="1" dirty="0"/>
          </a:p>
          <a:p>
            <a:pPr fontAlgn="base"/>
            <a:r>
              <a:rPr lang="en-US" sz="2400" b="1" dirty="0"/>
              <a:t>Using a play to build cohesiveness, give a sense of belonging, and give participants a purpose.</a:t>
            </a:r>
          </a:p>
          <a:p>
            <a:endParaRPr lang="en-US" dirty="0"/>
          </a:p>
        </p:txBody>
      </p:sp>
    </p:spTree>
    <p:extLst>
      <p:ext uri="{BB962C8B-B14F-4D97-AF65-F5344CB8AC3E}">
        <p14:creationId xmlns:p14="http://schemas.microsoft.com/office/powerpoint/2010/main" val="3231786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A brick building with black awnings&#10;&#10;Description automatically generated with low confidence">
            <a:extLst>
              <a:ext uri="{FF2B5EF4-FFF2-40B4-BE49-F238E27FC236}">
                <a16:creationId xmlns:a16="http://schemas.microsoft.com/office/drawing/2014/main" id="{FBAF0506-9395-4C04-82CD-A99CEDA74B7B}"/>
              </a:ext>
            </a:extLst>
          </p:cNvPr>
          <p:cNvSpPr>
            <a:spLocks noChangeAspect="1" noChangeArrowheads="1"/>
          </p:cNvSpPr>
          <p:nvPr/>
        </p:nvSpPr>
        <p:spPr bwMode="auto">
          <a:xfrm>
            <a:off x="5943600" y="306572"/>
            <a:ext cx="3274828" cy="327482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A brick building with black awnings&#10;&#10;Description automatically generated with low confidence">
            <a:extLst>
              <a:ext uri="{FF2B5EF4-FFF2-40B4-BE49-F238E27FC236}">
                <a16:creationId xmlns:a16="http://schemas.microsoft.com/office/drawing/2014/main" id="{A6EF1BD3-27D9-48FB-B07A-A9CDFA02DD6B}"/>
              </a:ext>
            </a:extLst>
          </p:cNvPr>
          <p:cNvSpPr>
            <a:spLocks noChangeAspect="1" noChangeArrowheads="1"/>
          </p:cNvSpPr>
          <p:nvPr/>
        </p:nvSpPr>
        <p:spPr bwMode="auto">
          <a:xfrm>
            <a:off x="9526772" y="1594884"/>
            <a:ext cx="1679944" cy="167994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A picture containing outdoor, sky, road, building&#10;&#10;Description automatically generated">
            <a:extLst>
              <a:ext uri="{FF2B5EF4-FFF2-40B4-BE49-F238E27FC236}">
                <a16:creationId xmlns:a16="http://schemas.microsoft.com/office/drawing/2014/main" id="{A4DB7F0A-8B54-4D21-B24E-B68B80D3BD02}"/>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8" descr="https://powerpoint.officeapps.live.com/pods/GetClipboardImage.ashx?Id=f36c42e0-3f46-48e6-b41d-0947772b9840&amp;DC=PUS1&amp;pkey=44854a05-f89a-48a7-be13-0b8d44612192&amp;wdwaccluster=PUS1">
            <a:extLst>
              <a:ext uri="{FF2B5EF4-FFF2-40B4-BE49-F238E27FC236}">
                <a16:creationId xmlns:a16="http://schemas.microsoft.com/office/drawing/2014/main" id="{F658D2F3-2FAE-4AB0-B3CB-2FAA688E42B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10" descr="https://powerpoint.officeapps.live.com/pods/GetClipboardImage.ashx?Id=f31f85ef-b3be-460a-a2c0-ca199abdc8d1&amp;DC=PUS1&amp;pkey=ae516f9d-e61c-426f-b7e2-a5b139657fbe&amp;wdwaccluster=PUS1">
            <a:extLst>
              <a:ext uri="{FF2B5EF4-FFF2-40B4-BE49-F238E27FC236}">
                <a16:creationId xmlns:a16="http://schemas.microsoft.com/office/drawing/2014/main" id="{520CFC97-0739-4E04-94F8-6BACEDD9FB9E}"/>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12" descr="https://powerpoint.officeapps.live.com/pods/GetClipboardImage.ashx?Id=f31f85ef-b3be-460a-a2c0-ca199abdc8d1&amp;DC=PUS1&amp;pkey=ae516f9d-e61c-426f-b7e2-a5b139657fbe&amp;wdwaccluster=PUS1">
            <a:extLst>
              <a:ext uri="{FF2B5EF4-FFF2-40B4-BE49-F238E27FC236}">
                <a16:creationId xmlns:a16="http://schemas.microsoft.com/office/drawing/2014/main" id="{86EE2A2B-0686-4114-8CDC-5BA75E95F9C9}"/>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Rectangle 7">
            <a:extLst>
              <a:ext uri="{FF2B5EF4-FFF2-40B4-BE49-F238E27FC236}">
                <a16:creationId xmlns:a16="http://schemas.microsoft.com/office/drawing/2014/main" id="{7E5D3B77-EBFA-4191-9428-53B194E4C1A6}"/>
              </a:ext>
            </a:extLst>
          </p:cNvPr>
          <p:cNvSpPr/>
          <p:nvPr/>
        </p:nvSpPr>
        <p:spPr>
          <a:xfrm>
            <a:off x="361507" y="306572"/>
            <a:ext cx="4976037" cy="707886"/>
          </a:xfrm>
          <a:prstGeom prst="rect">
            <a:avLst/>
          </a:prstGeom>
        </p:spPr>
        <p:txBody>
          <a:bodyPr wrap="square">
            <a:spAutoFit/>
          </a:bodyPr>
          <a:lstStyle/>
          <a:p>
            <a:r>
              <a:rPr lang="en-US" sz="4000" b="1" dirty="0">
                <a:solidFill>
                  <a:srgbClr val="A6B727"/>
                </a:solidFill>
                <a:latin typeface="Corbel" panose="020B0503020204020204" pitchFamily="34" charset="0"/>
              </a:rPr>
              <a:t>Independence Center</a:t>
            </a:r>
            <a:endParaRPr lang="en-US" sz="4000" b="1" dirty="0"/>
          </a:p>
        </p:txBody>
      </p:sp>
      <p:sp>
        <p:nvSpPr>
          <p:cNvPr id="9" name="Rectangle 8">
            <a:extLst>
              <a:ext uri="{FF2B5EF4-FFF2-40B4-BE49-F238E27FC236}">
                <a16:creationId xmlns:a16="http://schemas.microsoft.com/office/drawing/2014/main" id="{692C001B-3C50-46C1-B77D-5E690686CCB9}"/>
              </a:ext>
            </a:extLst>
          </p:cNvPr>
          <p:cNvSpPr/>
          <p:nvPr/>
        </p:nvSpPr>
        <p:spPr>
          <a:xfrm>
            <a:off x="510363" y="1158948"/>
            <a:ext cx="4210493" cy="2031325"/>
          </a:xfrm>
          <a:prstGeom prst="rect">
            <a:avLst/>
          </a:prstGeom>
        </p:spPr>
        <p:txBody>
          <a:bodyPr wrap="square">
            <a:spAutoFit/>
          </a:bodyPr>
          <a:lstStyle/>
          <a:p>
            <a:r>
              <a:rPr lang="en-US" b="1" dirty="0">
                <a:latin typeface="Arial" panose="020B0604020202020204" pitchFamily="34" charset="0"/>
              </a:rPr>
              <a:t>Our mission is to provide all the services and resources a person with a serious and persistent mental illness needs, to manage their symptoms, find belonging and purpose, and gain the independence to live a healthy, quality life.</a:t>
            </a:r>
            <a:endParaRPr lang="en-US" b="1" dirty="0"/>
          </a:p>
        </p:txBody>
      </p:sp>
      <p:sp>
        <p:nvSpPr>
          <p:cNvPr id="10" name="AutoShape 14" descr="A picture containing outdoor, sky, road, building&#10;&#10;Description automatically generated">
            <a:extLst>
              <a:ext uri="{FF2B5EF4-FFF2-40B4-BE49-F238E27FC236}">
                <a16:creationId xmlns:a16="http://schemas.microsoft.com/office/drawing/2014/main" id="{732D1928-8FE2-4CDB-806B-3897F07AB846}"/>
              </a:ext>
            </a:extLst>
          </p:cNvPr>
          <p:cNvSpPr>
            <a:spLocks noChangeAspect="1" noChangeArrowheads="1"/>
          </p:cNvSpPr>
          <p:nvPr/>
        </p:nvSpPr>
        <p:spPr bwMode="auto">
          <a:xfrm>
            <a:off x="6400800" y="3733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16" descr="A picture containing outdoor, sky, road, building&#10;&#10;Description automatically generated">
            <a:extLst>
              <a:ext uri="{FF2B5EF4-FFF2-40B4-BE49-F238E27FC236}">
                <a16:creationId xmlns:a16="http://schemas.microsoft.com/office/drawing/2014/main" id="{F4BFAC33-53B1-4D19-B59A-197CD1758C80}"/>
              </a:ext>
            </a:extLst>
          </p:cNvPr>
          <p:cNvSpPr>
            <a:spLocks noChangeAspect="1" noChangeArrowheads="1"/>
          </p:cNvSpPr>
          <p:nvPr/>
        </p:nvSpPr>
        <p:spPr bwMode="auto">
          <a:xfrm>
            <a:off x="6553200" y="38862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44" name="Picture 20" descr="Image result for independence center in st. louis">
            <a:extLst>
              <a:ext uri="{FF2B5EF4-FFF2-40B4-BE49-F238E27FC236}">
                <a16:creationId xmlns:a16="http://schemas.microsoft.com/office/drawing/2014/main" id="{D7D3F13D-8A9C-4134-9BFF-6711282C0E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4745" y="154172"/>
            <a:ext cx="6186178" cy="336506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Image result for Stages in st. louis">
            <a:extLst>
              <a:ext uri="{FF2B5EF4-FFF2-40B4-BE49-F238E27FC236}">
                <a16:creationId xmlns:a16="http://schemas.microsoft.com/office/drawing/2014/main" id="{F5366997-9516-4FEF-A5A3-903E6DB555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0856" y="3429000"/>
            <a:ext cx="4625163" cy="3145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7756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BD1BBF-CCC4-4D62-A3CE-2B80DF412EA8}"/>
              </a:ext>
            </a:extLst>
          </p:cNvPr>
          <p:cNvSpPr/>
          <p:nvPr/>
        </p:nvSpPr>
        <p:spPr>
          <a:xfrm>
            <a:off x="4131263" y="3244334"/>
            <a:ext cx="3929474" cy="369332"/>
          </a:xfrm>
          <a:prstGeom prst="rect">
            <a:avLst/>
          </a:prstGeom>
        </p:spPr>
        <p:txBody>
          <a:bodyPr wrap="none">
            <a:spAutoFit/>
          </a:bodyPr>
          <a:lstStyle/>
          <a:p>
            <a:r>
              <a:rPr lang="en-US" dirty="0">
                <a:solidFill>
                  <a:srgbClr val="1155CC"/>
                </a:solidFill>
                <a:latin typeface="Arial" panose="020B0604020202020204" pitchFamily="34" charset="0"/>
                <a:hlinkClick r:id="rId2"/>
              </a:rPr>
              <a:t>Missouri Area Agency on Aging .pptx</a:t>
            </a:r>
            <a:endParaRPr lang="en-US" dirty="0"/>
          </a:p>
        </p:txBody>
      </p:sp>
    </p:spTree>
    <p:extLst>
      <p:ext uri="{BB962C8B-B14F-4D97-AF65-F5344CB8AC3E}">
        <p14:creationId xmlns:p14="http://schemas.microsoft.com/office/powerpoint/2010/main" val="2577656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CD065-68E3-4993-ACD6-27C5BB055A98}"/>
              </a:ext>
            </a:extLst>
          </p:cNvPr>
          <p:cNvSpPr>
            <a:spLocks noGrp="1"/>
          </p:cNvSpPr>
          <p:nvPr>
            <p:ph type="title"/>
          </p:nvPr>
        </p:nvSpPr>
        <p:spPr>
          <a:xfrm>
            <a:off x="685801" y="127591"/>
            <a:ext cx="10131425" cy="669851"/>
          </a:xfrm>
        </p:spPr>
        <p:txBody>
          <a:bodyPr>
            <a:normAutofit fontScale="90000"/>
          </a:bodyPr>
          <a:lstStyle/>
          <a:p>
            <a:pPr algn="ctr" fontAlgn="base"/>
            <a:r>
              <a:rPr lang="en-US" b="1" dirty="0"/>
              <a:t> </a:t>
            </a:r>
            <a:br>
              <a:rPr lang="en-US" b="1" dirty="0"/>
            </a:br>
            <a:r>
              <a:rPr lang="en-US" b="1" dirty="0"/>
              <a:t>EVIDENCE-BASED​ ACTING LESSONS</a:t>
            </a:r>
            <a:br>
              <a:rPr lang="en-US" b="1" dirty="0"/>
            </a:br>
            <a:endParaRPr lang="en-US" b="1" dirty="0"/>
          </a:p>
        </p:txBody>
      </p:sp>
      <p:sp>
        <p:nvSpPr>
          <p:cNvPr id="3" name="Subtitle 2">
            <a:extLst>
              <a:ext uri="{FF2B5EF4-FFF2-40B4-BE49-F238E27FC236}">
                <a16:creationId xmlns:a16="http://schemas.microsoft.com/office/drawing/2014/main" id="{70786F00-075D-49B4-BF85-B8E7D89282C6}"/>
              </a:ext>
            </a:extLst>
          </p:cNvPr>
          <p:cNvSpPr>
            <a:spLocks noGrp="1"/>
          </p:cNvSpPr>
          <p:nvPr>
            <p:ph idx="1"/>
          </p:nvPr>
        </p:nvSpPr>
        <p:spPr>
          <a:xfrm>
            <a:off x="685801" y="1063256"/>
            <a:ext cx="10131425" cy="5071730"/>
          </a:xfrm>
        </p:spPr>
        <p:txBody>
          <a:bodyPr>
            <a:noAutofit/>
          </a:bodyPr>
          <a:lstStyle/>
          <a:p>
            <a:pPr fontAlgn="base"/>
            <a:r>
              <a:rPr lang="en-US" dirty="0"/>
              <a:t>​</a:t>
            </a:r>
          </a:p>
          <a:p>
            <a:pPr fontAlgn="base"/>
            <a:endParaRPr lang="en-US" sz="2400" dirty="0"/>
          </a:p>
          <a:p>
            <a:pPr fontAlgn="base"/>
            <a:r>
              <a:rPr lang="en-US" sz="2400" dirty="0"/>
              <a:t>Acting lessons for 122 older adults​ twice a week for 4 week with dialogue and watching professional performers​</a:t>
            </a:r>
          </a:p>
          <a:p>
            <a:pPr fontAlgn="base"/>
            <a:endParaRPr lang="en-US" sz="2400" dirty="0"/>
          </a:p>
          <a:p>
            <a:pPr fontAlgn="base"/>
            <a:r>
              <a:rPr lang="en-US" sz="2400" dirty="0"/>
              <a:t>Questionnaires analyze performances and personal experiences​</a:t>
            </a:r>
          </a:p>
          <a:p>
            <a:pPr fontAlgn="base"/>
            <a:endParaRPr lang="en-US" sz="2400" dirty="0"/>
          </a:p>
          <a:p>
            <a:pPr fontAlgn="base"/>
            <a:r>
              <a:rPr lang="en-US" sz="2400" dirty="0"/>
              <a:t>Memorization not required, and actors explore individual choices in​</a:t>
            </a:r>
          </a:p>
          <a:p>
            <a:pPr fontAlgn="base"/>
            <a:r>
              <a:rPr lang="en-US" sz="2400" dirty="0"/>
              <a:t>dramatic situations.​</a:t>
            </a:r>
          </a:p>
          <a:p>
            <a:pPr fontAlgn="base"/>
            <a:endParaRPr lang="en-US" sz="2400" dirty="0"/>
          </a:p>
          <a:p>
            <a:pPr fontAlgn="base"/>
            <a:r>
              <a:rPr lang="en-US" sz="2400" dirty="0"/>
              <a:t>Improved cognitive memory, comprehension, recall, word generation,​</a:t>
            </a:r>
          </a:p>
          <a:p>
            <a:pPr fontAlgn="base"/>
            <a:r>
              <a:rPr lang="en-US" sz="2400" dirty="0"/>
              <a:t>and problem solving.​ (</a:t>
            </a:r>
            <a:r>
              <a:rPr lang="en-US" sz="2400" dirty="0" err="1"/>
              <a:t>Noice</a:t>
            </a:r>
            <a:r>
              <a:rPr lang="en-US" sz="2400" dirty="0"/>
              <a:t> and </a:t>
            </a:r>
            <a:r>
              <a:rPr lang="en-US" sz="2400" dirty="0" err="1"/>
              <a:t>Noice</a:t>
            </a:r>
            <a:r>
              <a:rPr lang="en-US" sz="2400" dirty="0"/>
              <a:t>, 2009)</a:t>
            </a:r>
          </a:p>
          <a:p>
            <a:pPr fontAlgn="base"/>
            <a:endParaRPr lang="en-US" dirty="0"/>
          </a:p>
          <a:p>
            <a:pPr fontAlgn="base"/>
            <a:r>
              <a:rPr lang="en-US" dirty="0"/>
              <a:t>​</a:t>
            </a:r>
          </a:p>
        </p:txBody>
      </p:sp>
    </p:spTree>
    <p:extLst>
      <p:ext uri="{BB962C8B-B14F-4D97-AF65-F5344CB8AC3E}">
        <p14:creationId xmlns:p14="http://schemas.microsoft.com/office/powerpoint/2010/main" val="685854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docProps/app.xml><?xml version="1.0" encoding="utf-8"?>
<Properties xmlns="http://schemas.openxmlformats.org/officeDocument/2006/extended-properties" xmlns:vt="http://schemas.openxmlformats.org/officeDocument/2006/docPropsVTypes">
  <Template>TM03457452[[fn=Celestial]]</Template>
  <TotalTime>380</TotalTime>
  <Words>712</Words>
  <Application>Microsoft Office PowerPoint</Application>
  <PresentationFormat>Widescreen</PresentationFormat>
  <Paragraphs>88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Corbel</vt:lpstr>
      <vt:lpstr>Celestial</vt:lpstr>
      <vt:lpstr>Drama therapy as a community-based rehabilitation tool</vt:lpstr>
      <vt:lpstr>rationale</vt:lpstr>
      <vt:lpstr>What is Drama Therapy?</vt:lpstr>
      <vt:lpstr>Sheila’s EXPERIENCE WITH THEATRE</vt:lpstr>
      <vt:lpstr> Paula’s EXPERIENCE WITH THEATRE </vt:lpstr>
      <vt:lpstr>Drama Therapy Interventions</vt:lpstr>
      <vt:lpstr>PowerPoint Presentation</vt:lpstr>
      <vt:lpstr>PowerPoint Presentation</vt:lpstr>
      <vt:lpstr>  EVIDENCE-BASED​ ACTING LESSONS </vt:lpstr>
      <vt:lpstr> EVIDENCE-BASED​ READER’S THEATRE Workshop  </vt:lpstr>
      <vt:lpstr>EVIDENCE-BASED​ IMPROVISATION AND CAREGIVING</vt:lpstr>
      <vt:lpstr>IMPROVISATION IS A PEDAGOGY</vt:lpstr>
      <vt:lpstr>PowerPoint Presentation</vt:lpstr>
      <vt:lpstr>PowerPoint Presentation</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Drama as healing for older and disabled adults</dc:title>
  <dc:creator>Bassoppo-MoyoS</dc:creator>
  <cp:lastModifiedBy>jamie schieber</cp:lastModifiedBy>
  <cp:revision>22</cp:revision>
  <dcterms:created xsi:type="dcterms:W3CDTF">2023-08-24T16:21:28Z</dcterms:created>
  <dcterms:modified xsi:type="dcterms:W3CDTF">2023-08-30T17:28:03Z</dcterms:modified>
</cp:coreProperties>
</file>